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drawings/drawing4.xml" ContentType="application/vnd.openxmlformats-officedocument.drawingml.chartshapes+xml"/>
  <Override PartName="/ppt/charts/chart8.xml" ContentType="application/vnd.openxmlformats-officedocument.drawingml.chart+xml"/>
  <Override PartName="/ppt/drawings/drawing5.xml" ContentType="application/vnd.openxmlformats-officedocument.drawingml.chartshapes+xml"/>
  <Override PartName="/ppt/charts/chart9.xml" ContentType="application/vnd.openxmlformats-officedocument.drawingml.chart+xml"/>
  <Override PartName="/ppt/theme/themeOverride7.xml" ContentType="application/vnd.openxmlformats-officedocument.themeOverride+xml"/>
  <Override PartName="/ppt/charts/chart10.xml" ContentType="application/vnd.openxmlformats-officedocument.drawingml.chart+xml"/>
  <Override PartName="/ppt/theme/themeOverride8.xml" ContentType="application/vnd.openxmlformats-officedocument.themeOverride+xml"/>
  <Override PartName="/ppt/drawings/drawing6.xml" ContentType="application/vnd.openxmlformats-officedocument.drawingml.chartshapes+xml"/>
  <Override PartName="/ppt/charts/chart11.xml" ContentType="application/vnd.openxmlformats-officedocument.drawingml.chart+xml"/>
  <Override PartName="/ppt/theme/themeOverride9.xml" ContentType="application/vnd.openxmlformats-officedocument.themeOverride+xml"/>
  <Override PartName="/ppt/charts/chart12.xml" ContentType="application/vnd.openxmlformats-officedocument.drawingml.chart+xml"/>
  <Override PartName="/ppt/theme/themeOverride10.xml" ContentType="application/vnd.openxmlformats-officedocument.themeOverride+xml"/>
  <Override PartName="/ppt/drawings/drawing7.xml" ContentType="application/vnd.openxmlformats-officedocument.drawingml.chartshapes+xml"/>
  <Override PartName="/ppt/charts/chart13.xml" ContentType="application/vnd.openxmlformats-officedocument.drawingml.chart+xml"/>
  <Override PartName="/ppt/theme/themeOverride11.xml" ContentType="application/vnd.openxmlformats-officedocument.themeOverride+xml"/>
  <Override PartName="/ppt/charts/chart14.xml" ContentType="application/vnd.openxmlformats-officedocument.drawingml.chart+xml"/>
  <Override PartName="/ppt/theme/themeOverride12.xml" ContentType="application/vnd.openxmlformats-officedocument.themeOverride+xml"/>
  <Override PartName="/ppt/drawings/drawing8.xml" ContentType="application/vnd.openxmlformats-officedocument.drawingml.chartshapes+xml"/>
  <Override PartName="/ppt/charts/chart15.xml" ContentType="application/vnd.openxmlformats-officedocument.drawingml.chart+xml"/>
  <Override PartName="/ppt/theme/themeOverride13.xml" ContentType="application/vnd.openxmlformats-officedocument.themeOverride+xml"/>
  <Override PartName="/ppt/charts/chart16.xml" ContentType="application/vnd.openxmlformats-officedocument.drawingml.chart+xml"/>
  <Override PartName="/ppt/theme/themeOverride14.xml" ContentType="application/vnd.openxmlformats-officedocument.themeOverride+xml"/>
  <Override PartName="/ppt/drawings/drawing9.xml" ContentType="application/vnd.openxmlformats-officedocument.drawingml.chartshapes+xml"/>
  <Override PartName="/ppt/charts/chart17.xml" ContentType="application/vnd.openxmlformats-officedocument.drawingml.chart+xml"/>
  <Override PartName="/ppt/theme/themeOverride15.xml" ContentType="application/vnd.openxmlformats-officedocument.themeOverride+xml"/>
  <Override PartName="/ppt/charts/chart18.xml" ContentType="application/vnd.openxmlformats-officedocument.drawingml.chart+xml"/>
  <Override PartName="/ppt/theme/themeOverride16.xml" ContentType="application/vnd.openxmlformats-officedocument.themeOverride+xml"/>
  <Override PartName="/ppt/drawings/drawing10.xml" ContentType="application/vnd.openxmlformats-officedocument.drawingml.chartshapes+xml"/>
  <Override PartName="/ppt/charts/chart19.xml" ContentType="application/vnd.openxmlformats-officedocument.drawingml.chart+xml"/>
  <Override PartName="/ppt/theme/themeOverride17.xml" ContentType="application/vnd.openxmlformats-officedocument.themeOverride+xml"/>
  <Override PartName="/ppt/drawings/drawing11.xml" ContentType="application/vnd.openxmlformats-officedocument.drawingml.chartshapes+xml"/>
  <Override PartName="/ppt/charts/chart20.xml" ContentType="application/vnd.openxmlformats-officedocument.drawingml.chart+xml"/>
  <Override PartName="/ppt/theme/themeOverride18.xml" ContentType="application/vnd.openxmlformats-officedocument.themeOverride+xml"/>
  <Override PartName="/ppt/charts/chart21.xml" ContentType="application/vnd.openxmlformats-officedocument.drawingml.chart+xml"/>
  <Override PartName="/ppt/theme/themeOverride19.xml" ContentType="application/vnd.openxmlformats-officedocument.themeOverride+xml"/>
  <Override PartName="/ppt/drawings/drawing12.xml" ContentType="application/vnd.openxmlformats-officedocument.drawingml.chartshapes+xml"/>
  <Override PartName="/ppt/charts/chart22.xml" ContentType="application/vnd.openxmlformats-officedocument.drawingml.chart+xml"/>
  <Override PartName="/ppt/theme/themeOverride20.xml" ContentType="application/vnd.openxmlformats-officedocument.themeOverride+xml"/>
  <Override PartName="/ppt/drawings/drawing13.xml" ContentType="application/vnd.openxmlformats-officedocument.drawingml.chartshapes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theme/themeOverride21.xml" ContentType="application/vnd.openxmlformats-officedocument.themeOverride+xml"/>
  <Override PartName="/ppt/drawings/drawing14.xml" ContentType="application/vnd.openxmlformats-officedocument.drawingml.chartshapes+xml"/>
  <Override PartName="/ppt/charts/chart25.xml" ContentType="application/vnd.openxmlformats-officedocument.drawingml.chart+xml"/>
  <Override PartName="/ppt/theme/themeOverride22.xml" ContentType="application/vnd.openxmlformats-officedocument.themeOverride+xml"/>
  <Override PartName="/ppt/drawings/drawing15.xml" ContentType="application/vnd.openxmlformats-officedocument.drawingml.chartshapes+xml"/>
  <Override PartName="/ppt/charts/chart26.xml" ContentType="application/vnd.openxmlformats-officedocument.drawingml.chart+xml"/>
  <Override PartName="/ppt/theme/themeOverride23.xml" ContentType="application/vnd.openxmlformats-officedocument.themeOverride+xml"/>
  <Override PartName="/ppt/drawings/drawing16.xml" ContentType="application/vnd.openxmlformats-officedocument.drawingml.chartshapes+xml"/>
  <Override PartName="/ppt/charts/chart27.xml" ContentType="application/vnd.openxmlformats-officedocument.drawingml.chart+xml"/>
  <Override PartName="/ppt/theme/themeOverride24.xml" ContentType="application/vnd.openxmlformats-officedocument.themeOverride+xml"/>
  <Override PartName="/ppt/drawings/drawing17.xml" ContentType="application/vnd.openxmlformats-officedocument.drawingml.chartshapes+xml"/>
  <Override PartName="/ppt/charts/chart28.xml" ContentType="application/vnd.openxmlformats-officedocument.drawingml.chart+xml"/>
  <Override PartName="/ppt/theme/themeOverride25.xml" ContentType="application/vnd.openxmlformats-officedocument.themeOverride+xml"/>
  <Override PartName="/ppt/drawings/drawing18.xml" ContentType="application/vnd.openxmlformats-officedocument.drawingml.chartshapes+xml"/>
  <Override PartName="/ppt/charts/chart29.xml" ContentType="application/vnd.openxmlformats-officedocument.drawingml.chart+xml"/>
  <Override PartName="/ppt/theme/themeOverride26.xml" ContentType="application/vnd.openxmlformats-officedocument.themeOverride+xml"/>
  <Override PartName="/ppt/drawings/drawing19.xml" ContentType="application/vnd.openxmlformats-officedocument.drawingml.chartshapes+xml"/>
  <Override PartName="/ppt/charts/chart30.xml" ContentType="application/vnd.openxmlformats-officedocument.drawingml.chart+xml"/>
  <Override PartName="/ppt/theme/themeOverride27.xml" ContentType="application/vnd.openxmlformats-officedocument.themeOverride+xml"/>
  <Override PartName="/ppt/drawings/drawing20.xml" ContentType="application/vnd.openxmlformats-officedocument.drawingml.chartshapes+xml"/>
  <Override PartName="/ppt/charts/chart31.xml" ContentType="application/vnd.openxmlformats-officedocument.drawingml.chart+xml"/>
  <Override PartName="/ppt/theme/themeOverride28.xml" ContentType="application/vnd.openxmlformats-officedocument.themeOverride+xml"/>
  <Override PartName="/ppt/drawings/drawing21.xml" ContentType="application/vnd.openxmlformats-officedocument.drawingml.chartshapes+xml"/>
  <Override PartName="/ppt/charts/chart32.xml" ContentType="application/vnd.openxmlformats-officedocument.drawingml.chart+xml"/>
  <Override PartName="/ppt/theme/themeOverride29.xml" ContentType="application/vnd.openxmlformats-officedocument.themeOverride+xml"/>
  <Override PartName="/ppt/drawings/drawing22.xml" ContentType="application/vnd.openxmlformats-officedocument.drawingml.chartshapes+xml"/>
  <Override PartName="/ppt/charts/chart33.xml" ContentType="application/vnd.openxmlformats-officedocument.drawingml.chart+xml"/>
  <Override PartName="/ppt/theme/themeOverride30.xml" ContentType="application/vnd.openxmlformats-officedocument.themeOverride+xml"/>
  <Override PartName="/ppt/charts/chart34.xml" ContentType="application/vnd.openxmlformats-officedocument.drawingml.chart+xml"/>
  <Override PartName="/ppt/theme/themeOverride31.xml" ContentType="application/vnd.openxmlformats-officedocument.themeOverride+xml"/>
  <Override PartName="/ppt/drawings/drawing23.xml" ContentType="application/vnd.openxmlformats-officedocument.drawingml.chartshapes+xml"/>
  <Override PartName="/ppt/charts/chart35.xml" ContentType="application/vnd.openxmlformats-officedocument.drawingml.chart+xml"/>
  <Override PartName="/ppt/theme/themeOverride32.xml" ContentType="application/vnd.openxmlformats-officedocument.themeOverride+xml"/>
  <Override PartName="/ppt/drawings/drawing24.xml" ContentType="application/vnd.openxmlformats-officedocument.drawingml.chartshapes+xml"/>
  <Override PartName="/ppt/charts/chart36.xml" ContentType="application/vnd.openxmlformats-officedocument.drawingml.chart+xml"/>
  <Override PartName="/ppt/theme/themeOverride33.xml" ContentType="application/vnd.openxmlformats-officedocument.themeOverride+xml"/>
  <Override PartName="/ppt/charts/chart37.xml" ContentType="application/vnd.openxmlformats-officedocument.drawingml.chart+xml"/>
  <Override PartName="/ppt/theme/themeOverride34.xml" ContentType="application/vnd.openxmlformats-officedocument.themeOverride+xml"/>
  <Override PartName="/ppt/drawings/drawing25.xml" ContentType="application/vnd.openxmlformats-officedocument.drawingml.chartshapes+xml"/>
  <Override PartName="/ppt/charts/chart38.xml" ContentType="application/vnd.openxmlformats-officedocument.drawingml.chart+xml"/>
  <Override PartName="/ppt/theme/themeOverride35.xml" ContentType="application/vnd.openxmlformats-officedocument.themeOverride+xml"/>
  <Override PartName="/ppt/charts/chart39.xml" ContentType="application/vnd.openxmlformats-officedocument.drawingml.chart+xml"/>
  <Override PartName="/ppt/theme/themeOverride36.xml" ContentType="application/vnd.openxmlformats-officedocument.themeOverride+xml"/>
  <Override PartName="/ppt/drawings/drawing26.xml" ContentType="application/vnd.openxmlformats-officedocument.drawingml.chartshapes+xml"/>
  <Override PartName="/ppt/charts/chart40.xml" ContentType="application/vnd.openxmlformats-officedocument.drawingml.chart+xml"/>
  <Override PartName="/ppt/theme/themeOverride37.xml" ContentType="application/vnd.openxmlformats-officedocument.themeOverride+xml"/>
  <Override PartName="/ppt/drawings/drawing27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notesSlides/notesSlide2.xml" ContentType="application/vnd.openxmlformats-officedocument.presentationml.notesSlide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theme/themeOverride38.xml" ContentType="application/vnd.openxmlformats-officedocument.themeOverride+xml"/>
  <Override PartName="/ppt/drawings/drawing28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0"/>
  </p:notesMasterIdLst>
  <p:sldIdLst>
    <p:sldId id="295" r:id="rId2"/>
    <p:sldId id="426" r:id="rId3"/>
    <p:sldId id="427" r:id="rId4"/>
    <p:sldId id="428" r:id="rId5"/>
    <p:sldId id="409" r:id="rId6"/>
    <p:sldId id="380" r:id="rId7"/>
    <p:sldId id="381" r:id="rId8"/>
    <p:sldId id="385" r:id="rId9"/>
    <p:sldId id="387" r:id="rId10"/>
    <p:sldId id="388" r:id="rId11"/>
    <p:sldId id="393" r:id="rId12"/>
    <p:sldId id="395" r:id="rId13"/>
    <p:sldId id="396" r:id="rId14"/>
    <p:sldId id="398" r:id="rId15"/>
    <p:sldId id="399" r:id="rId16"/>
    <p:sldId id="422" r:id="rId17"/>
    <p:sldId id="424" r:id="rId18"/>
    <p:sldId id="389" r:id="rId19"/>
    <p:sldId id="413" r:id="rId20"/>
    <p:sldId id="423" r:id="rId21"/>
    <p:sldId id="400" r:id="rId22"/>
    <p:sldId id="401" r:id="rId23"/>
    <p:sldId id="421" r:id="rId24"/>
    <p:sldId id="425" r:id="rId25"/>
    <p:sldId id="402" r:id="rId26"/>
    <p:sldId id="407" r:id="rId27"/>
    <p:sldId id="415" r:id="rId28"/>
    <p:sldId id="336" r:id="rId29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CCFF"/>
    <a:srgbClr val="E9EDF4"/>
    <a:srgbClr val="E9EDF3"/>
    <a:srgbClr val="FF5050"/>
    <a:srgbClr val="FF9966"/>
    <a:srgbClr val="FF9900"/>
    <a:srgbClr val="FFFF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84" autoAdjust="0"/>
    <p:restoredTop sz="94683" autoAdjust="0"/>
  </p:normalViewPr>
  <p:slideViewPr>
    <p:cSldViewPr>
      <p:cViewPr varScale="1">
        <p:scale>
          <a:sx n="112" d="100"/>
          <a:sy n="112" d="100"/>
        </p:scale>
        <p:origin x="-672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8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0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2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3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14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15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16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1.xml"/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17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.xlsx"/><Relationship Id="rId1" Type="http://schemas.openxmlformats.org/officeDocument/2006/relationships/themeOverride" Target="../theme/themeOverride18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2.xml"/><Relationship Id="rId2" Type="http://schemas.openxmlformats.org/officeDocument/2006/relationships/package" Target="../embeddings/Microsoft_Excel_Worksheet21.xlsx"/><Relationship Id="rId1" Type="http://schemas.openxmlformats.org/officeDocument/2006/relationships/themeOverride" Target="../theme/themeOverride19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3.xml"/><Relationship Id="rId2" Type="http://schemas.openxmlformats.org/officeDocument/2006/relationships/package" Target="../embeddings/Microsoft_Excel_Worksheet22.xlsx"/><Relationship Id="rId1" Type="http://schemas.openxmlformats.org/officeDocument/2006/relationships/themeOverride" Target="../theme/themeOverride20.xm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4.xml"/><Relationship Id="rId2" Type="http://schemas.openxmlformats.org/officeDocument/2006/relationships/package" Target="../embeddings/Microsoft_Excel_Worksheet24.xlsx"/><Relationship Id="rId1" Type="http://schemas.openxmlformats.org/officeDocument/2006/relationships/themeOverride" Target="../theme/themeOverride21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5.xml"/><Relationship Id="rId2" Type="http://schemas.openxmlformats.org/officeDocument/2006/relationships/package" Target="../embeddings/Microsoft_Excel_Worksheet25.xlsx"/><Relationship Id="rId1" Type="http://schemas.openxmlformats.org/officeDocument/2006/relationships/themeOverride" Target="../theme/themeOverride22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6.xml"/><Relationship Id="rId2" Type="http://schemas.openxmlformats.org/officeDocument/2006/relationships/package" Target="../embeddings/Microsoft_Excel_Worksheet26.xlsx"/><Relationship Id="rId1" Type="http://schemas.openxmlformats.org/officeDocument/2006/relationships/themeOverride" Target="../theme/themeOverride23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7.xml"/><Relationship Id="rId2" Type="http://schemas.openxmlformats.org/officeDocument/2006/relationships/package" Target="../embeddings/Microsoft_Excel_Worksheet27.xlsx"/><Relationship Id="rId1" Type="http://schemas.openxmlformats.org/officeDocument/2006/relationships/themeOverride" Target="../theme/themeOverride24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8.xml"/><Relationship Id="rId2" Type="http://schemas.openxmlformats.org/officeDocument/2006/relationships/package" Target="../embeddings/Microsoft_Excel_Worksheet28.xlsx"/><Relationship Id="rId1" Type="http://schemas.openxmlformats.org/officeDocument/2006/relationships/themeOverride" Target="../theme/themeOverride25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9.xml"/><Relationship Id="rId2" Type="http://schemas.openxmlformats.org/officeDocument/2006/relationships/package" Target="../embeddings/Microsoft_Excel_Worksheet29.xlsx"/><Relationship Id="rId1" Type="http://schemas.openxmlformats.org/officeDocument/2006/relationships/themeOverride" Target="../theme/themeOverride26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0.xml"/><Relationship Id="rId2" Type="http://schemas.openxmlformats.org/officeDocument/2006/relationships/package" Target="../embeddings/Microsoft_Excel_Worksheet30.xlsx"/><Relationship Id="rId1" Type="http://schemas.openxmlformats.org/officeDocument/2006/relationships/themeOverride" Target="../theme/themeOverride27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1.xml"/><Relationship Id="rId2" Type="http://schemas.openxmlformats.org/officeDocument/2006/relationships/package" Target="../embeddings/Microsoft_Excel_Worksheet31.xlsx"/><Relationship Id="rId1" Type="http://schemas.openxmlformats.org/officeDocument/2006/relationships/themeOverride" Target="../theme/themeOverride28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2.xml"/><Relationship Id="rId2" Type="http://schemas.openxmlformats.org/officeDocument/2006/relationships/package" Target="../embeddings/Microsoft_Excel_Worksheet32.xlsx"/><Relationship Id="rId1" Type="http://schemas.openxmlformats.org/officeDocument/2006/relationships/themeOverride" Target="../theme/themeOverride29.xm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3.xlsx"/><Relationship Id="rId1" Type="http://schemas.openxmlformats.org/officeDocument/2006/relationships/themeOverride" Target="../theme/themeOverride30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3.xml"/><Relationship Id="rId2" Type="http://schemas.openxmlformats.org/officeDocument/2006/relationships/package" Target="../embeddings/Microsoft_Excel_Worksheet34.xlsx"/><Relationship Id="rId1" Type="http://schemas.openxmlformats.org/officeDocument/2006/relationships/themeOverride" Target="../theme/themeOverride31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4.xml"/><Relationship Id="rId2" Type="http://schemas.openxmlformats.org/officeDocument/2006/relationships/package" Target="../embeddings/Microsoft_Excel_Worksheet35.xlsx"/><Relationship Id="rId1" Type="http://schemas.openxmlformats.org/officeDocument/2006/relationships/themeOverride" Target="../theme/themeOverride32.xm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6.xlsx"/><Relationship Id="rId1" Type="http://schemas.openxmlformats.org/officeDocument/2006/relationships/themeOverride" Target="../theme/themeOverride33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5.xml"/><Relationship Id="rId2" Type="http://schemas.openxmlformats.org/officeDocument/2006/relationships/package" Target="../embeddings/Microsoft_Excel_Worksheet37.xlsx"/><Relationship Id="rId1" Type="http://schemas.openxmlformats.org/officeDocument/2006/relationships/themeOverride" Target="../theme/themeOverride34.xml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8.xlsx"/><Relationship Id="rId1" Type="http://schemas.openxmlformats.org/officeDocument/2006/relationships/themeOverride" Target="../theme/themeOverride35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6.xml"/><Relationship Id="rId2" Type="http://schemas.openxmlformats.org/officeDocument/2006/relationships/package" Target="../embeddings/Microsoft_Excel_Worksheet39.xlsx"/><Relationship Id="rId1" Type="http://schemas.openxmlformats.org/officeDocument/2006/relationships/themeOverride" Target="../theme/themeOverride36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7.xml"/><Relationship Id="rId2" Type="http://schemas.openxmlformats.org/officeDocument/2006/relationships/package" Target="../embeddings/Microsoft_Excel_Worksheet40.xlsx"/><Relationship Id="rId1" Type="http://schemas.openxmlformats.org/officeDocument/2006/relationships/themeOverride" Target="../theme/themeOverride37.xml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8.xml"/><Relationship Id="rId2" Type="http://schemas.openxmlformats.org/officeDocument/2006/relationships/package" Target="../embeddings/Microsoft_Excel_Worksheet48.xlsx"/><Relationship Id="rId1" Type="http://schemas.openxmlformats.org/officeDocument/2006/relationships/themeOverride" Target="../theme/themeOverride38.xml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9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0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100"/>
      <c:rAngAx val="1"/>
    </c:view3D>
    <c:floor>
      <c:thickness val="0"/>
    </c:floor>
    <c:sideWall>
      <c:thickness val="0"/>
      <c:spPr>
        <a:noFill/>
        <a:ln w="25367">
          <a:noFill/>
        </a:ln>
      </c:spPr>
    </c:sideWall>
    <c:backWall>
      <c:thickness val="0"/>
      <c:spPr>
        <a:noFill/>
        <a:ln w="25367">
          <a:noFill/>
        </a:ln>
      </c:spPr>
    </c:backWall>
    <c:plotArea>
      <c:layout>
        <c:manualLayout>
          <c:layoutTarget val="inner"/>
          <c:xMode val="edge"/>
          <c:yMode val="edge"/>
          <c:x val="7.5642341582302208E-2"/>
          <c:y val="0.2603915265840428"/>
          <c:w val="0.81465966659485356"/>
          <c:h val="0.4990550033936830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12/2011</c:v>
                </c:pt>
              </c:strCache>
            </c:strRef>
          </c:tx>
          <c:spPr>
            <a:solidFill>
              <a:srgbClr val="1F497D">
                <a:lumMod val="20000"/>
                <a:lumOff val="80000"/>
              </a:srgbClr>
            </a:solidFill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 lang="cs-CZ" sz="10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1= ANO, velmi se zajímám</c:v>
                </c:pt>
                <c:pt idx="1">
                  <c:v>2= ANO, spíše se zajímám</c:v>
                </c:pt>
                <c:pt idx="2">
                  <c:v>3= NE, spíše se nezajímám</c:v>
                </c:pt>
                <c:pt idx="3">
                  <c:v>4= NE, vůbec se nezajímám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8.5</c:v>
                </c:pt>
                <c:pt idx="1">
                  <c:v>26.1</c:v>
                </c:pt>
                <c:pt idx="2">
                  <c:v>33.6</c:v>
                </c:pt>
                <c:pt idx="3">
                  <c:v>31.8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06/2012</c:v>
                </c:pt>
              </c:strCache>
            </c:strRef>
          </c:tx>
          <c:spPr>
            <a:solidFill>
              <a:srgbClr val="1F497D">
                <a:lumMod val="20000"/>
                <a:lumOff val="8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10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1= ANO, velmi se zajímám</c:v>
                </c:pt>
                <c:pt idx="1">
                  <c:v>2= ANO, spíše se zajímám</c:v>
                </c:pt>
                <c:pt idx="2">
                  <c:v>3= NE, spíše se nezajímám</c:v>
                </c:pt>
                <c:pt idx="3">
                  <c:v>4= NE, vůbec se nezajímám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6.2</c:v>
                </c:pt>
                <c:pt idx="1">
                  <c:v>27.9</c:v>
                </c:pt>
                <c:pt idx="2">
                  <c:v>31.4</c:v>
                </c:pt>
                <c:pt idx="3">
                  <c:v>34.5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12/2012</c:v>
                </c:pt>
              </c:strCache>
            </c:strRef>
          </c:tx>
          <c:spPr>
            <a:solidFill>
              <a:srgbClr val="1F497D"/>
            </a:solidFill>
          </c:spPr>
          <c:invertIfNegative val="0"/>
          <c:dLbls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1= ANO, velmi se zajímám</c:v>
                </c:pt>
                <c:pt idx="1">
                  <c:v>2= ANO, spíše se zajímám</c:v>
                </c:pt>
                <c:pt idx="2">
                  <c:v>3= NE, spíše se nezajímám</c:v>
                </c:pt>
                <c:pt idx="3">
                  <c:v>4= NE, vůbec se nezajímám</c:v>
                </c:pt>
              </c:strCache>
            </c:strRef>
          </c:cat>
          <c:val>
            <c:numRef>
              <c:f>Sheet1!$D$2:$D$5</c:f>
              <c:numCache>
                <c:formatCode>0.0</c:formatCode>
                <c:ptCount val="4"/>
                <c:pt idx="0">
                  <c:v>4.6341463414634143</c:v>
                </c:pt>
                <c:pt idx="1">
                  <c:v>26.829268292682929</c:v>
                </c:pt>
                <c:pt idx="2">
                  <c:v>32.439024390243901</c:v>
                </c:pt>
                <c:pt idx="3">
                  <c:v>36.097560975609753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2552064"/>
        <c:axId val="32553600"/>
        <c:axId val="0"/>
      </c:bar3DChart>
      <c:catAx>
        <c:axId val="32552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/>
          <a:lstStyle/>
          <a:p>
            <a:pPr>
              <a:defRPr lang="cs-CZ" sz="1200" b="1"/>
            </a:pPr>
            <a:endParaRPr lang="en-US"/>
          </a:p>
        </c:txPr>
        <c:crossAx val="32553600"/>
        <c:crosses val="autoZero"/>
        <c:auto val="1"/>
        <c:lblAlgn val="ctr"/>
        <c:lblOffset val="100"/>
        <c:noMultiLvlLbl val="0"/>
      </c:catAx>
      <c:valAx>
        <c:axId val="32553600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lang="cs-CZ" sz="1000"/>
            </a:pPr>
            <a:endParaRPr lang="en-US"/>
          </a:p>
        </c:txPr>
        <c:crossAx val="325520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579183127722194"/>
          <c:y val="0.20760331139210006"/>
          <c:w val="9.66933010394328E-2"/>
          <c:h val="0.22844412003898715"/>
        </c:manualLayout>
      </c:layout>
      <c:overlay val="0"/>
      <c:txPr>
        <a:bodyPr/>
        <a:lstStyle/>
        <a:p>
          <a:pPr>
            <a:defRPr sz="1200" b="1" u="sng">
              <a:solidFill>
                <a:srgbClr val="0070C0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798"/>
      </a:pPr>
      <a:endParaRPr lang="en-US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100"/>
      <c:rAngAx val="1"/>
    </c:view3D>
    <c:floor>
      <c:thickness val="0"/>
      <c:spPr>
        <a:noFill/>
        <a:ln w="25400">
          <a:noFill/>
        </a:ln>
      </c:spPr>
    </c:floor>
    <c:sideWall>
      <c:thickness val="0"/>
      <c:spPr>
        <a:noFill/>
        <a:ln w="25398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4538150230401404"/>
          <c:y val="0.22675315352603179"/>
          <c:w val="0.57419728259366531"/>
          <c:h val="0.72995235354413979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12/2011</c:v>
                </c:pt>
              </c:strCache>
            </c:strRef>
          </c:tx>
          <c:spPr>
            <a:solidFill>
              <a:srgbClr val="1F497D">
                <a:lumMod val="20000"/>
                <a:lumOff val="8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7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Sheet1!$A$2:$A$12</c:f>
              <c:numCache>
                <c:formatCode>General</c:formatCode>
                <c:ptCount val="11"/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2.0499999999999998</c:v>
                </c:pt>
                <c:pt idx="1">
                  <c:v>1.7</c:v>
                </c:pt>
                <c:pt idx="2">
                  <c:v>1.98</c:v>
                </c:pt>
                <c:pt idx="3">
                  <c:v>1.84</c:v>
                </c:pt>
                <c:pt idx="4">
                  <c:v>2.21</c:v>
                </c:pt>
                <c:pt idx="5">
                  <c:v>2.95</c:v>
                </c:pt>
                <c:pt idx="6">
                  <c:v>2.02</c:v>
                </c:pt>
                <c:pt idx="7">
                  <c:v>2.4700000000000002</c:v>
                </c:pt>
                <c:pt idx="8">
                  <c:v>1.75</c:v>
                </c:pt>
                <c:pt idx="9">
                  <c:v>1.8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06/2012</c:v>
                </c:pt>
              </c:strCache>
            </c:strRef>
          </c:tx>
          <c:spPr>
            <a:solidFill>
              <a:srgbClr val="1F497D">
                <a:lumMod val="20000"/>
                <a:lumOff val="8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7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Sheet1!$A$2:$A$12</c:f>
              <c:numCache>
                <c:formatCode>General</c:formatCode>
                <c:ptCount val="11"/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2.2400000000000002</c:v>
                </c:pt>
                <c:pt idx="1">
                  <c:v>1.73</c:v>
                </c:pt>
                <c:pt idx="2">
                  <c:v>1.91</c:v>
                </c:pt>
                <c:pt idx="3">
                  <c:v>1.92</c:v>
                </c:pt>
                <c:pt idx="4">
                  <c:v>2.23</c:v>
                </c:pt>
                <c:pt idx="5">
                  <c:v>2.95</c:v>
                </c:pt>
                <c:pt idx="6">
                  <c:v>1.87</c:v>
                </c:pt>
                <c:pt idx="7">
                  <c:v>2.41</c:v>
                </c:pt>
                <c:pt idx="8">
                  <c:v>1.58</c:v>
                </c:pt>
                <c:pt idx="9">
                  <c:v>1.87</c:v>
                </c:pt>
                <c:pt idx="10">
                  <c:v>1.81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12/2012</c:v>
                </c:pt>
              </c:strCache>
            </c:strRef>
          </c:tx>
          <c:spPr>
            <a:solidFill>
              <a:srgbClr val="1F497D"/>
            </a:solidFill>
          </c:spPr>
          <c:invertIfNegative val="0"/>
          <c:dLbls>
            <c:txPr>
              <a:bodyPr/>
              <a:lstStyle/>
              <a:p>
                <a:pPr>
                  <a:defRPr sz="7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Sheet1!$A$2:$A$12</c:f>
              <c:numCache>
                <c:formatCode>General</c:formatCode>
                <c:ptCount val="11"/>
              </c:numCache>
            </c:numRef>
          </c:cat>
          <c:val>
            <c:numRef>
              <c:f>Sheet1!$D$2:$D$12</c:f>
              <c:numCache>
                <c:formatCode>0.00</c:formatCode>
                <c:ptCount val="11"/>
                <c:pt idx="0">
                  <c:v>2.0683060109289619</c:v>
                </c:pt>
                <c:pt idx="1">
                  <c:v>1.7408536585365855</c:v>
                </c:pt>
                <c:pt idx="2">
                  <c:v>2.0028011204481793</c:v>
                </c:pt>
                <c:pt idx="3">
                  <c:v>1.9604938271604939</c:v>
                </c:pt>
                <c:pt idx="4">
                  <c:v>2.1675257731958761</c:v>
                </c:pt>
                <c:pt idx="5">
                  <c:v>2.9584569732937687</c:v>
                </c:pt>
                <c:pt idx="6">
                  <c:v>1.8946015424164524</c:v>
                </c:pt>
                <c:pt idx="7">
                  <c:v>2.4143835616438358</c:v>
                </c:pt>
                <c:pt idx="8">
                  <c:v>1.5640243902439024</c:v>
                </c:pt>
                <c:pt idx="9">
                  <c:v>1.8054711246200608</c:v>
                </c:pt>
                <c:pt idx="10">
                  <c:v>1.8528528528528529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5348480"/>
        <c:axId val="35350016"/>
        <c:axId val="0"/>
      </c:bar3DChart>
      <c:catAx>
        <c:axId val="3534848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one"/>
        <c:crossAx val="35350016"/>
        <c:crossesAt val="2.5"/>
        <c:auto val="1"/>
        <c:lblAlgn val="ctr"/>
        <c:lblOffset val="10"/>
        <c:noMultiLvlLbl val="0"/>
      </c:catAx>
      <c:valAx>
        <c:axId val="35350016"/>
        <c:scaling>
          <c:orientation val="minMax"/>
          <c:max val="4"/>
          <c:min val="1"/>
        </c:scaling>
        <c:delete val="0"/>
        <c:axPos val="t"/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lang="cs-CZ" sz="1000"/>
            </a:pPr>
            <a:endParaRPr lang="en-US"/>
          </a:p>
        </c:txPr>
        <c:crossAx val="35348480"/>
        <c:crosses val="autoZero"/>
        <c:crossBetween val="between"/>
        <c:majorUnit val="1"/>
      </c:valAx>
      <c:spPr>
        <a:ln w="25400">
          <a:noFill/>
        </a:ln>
      </c:spPr>
    </c:plotArea>
    <c:legend>
      <c:legendPos val="l"/>
      <c:layout>
        <c:manualLayout>
          <c:xMode val="edge"/>
          <c:yMode val="edge"/>
          <c:x val="2.5088005562820762E-2"/>
          <c:y val="7.5212727601962126E-2"/>
          <c:w val="0.25430907896071125"/>
          <c:h val="0.12964237672874018"/>
        </c:manualLayout>
      </c:layout>
      <c:overlay val="0"/>
      <c:txPr>
        <a:bodyPr/>
        <a:lstStyle/>
        <a:p>
          <a:pPr>
            <a:defRPr sz="1200" b="1" u="sng">
              <a:solidFill>
                <a:srgbClr val="0070C0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8038358954435636"/>
          <c:y val="0.22804263726619572"/>
          <c:w val="0.51123135252909613"/>
          <c:h val="0.73093460766057583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1= určitě ANO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Sheet1!$A$2:$A$9</c:f>
              <c:numCache>
                <c:formatCode>General</c:formatCode>
                <c:ptCount val="8"/>
              </c:numCache>
            </c:numRef>
          </c:cat>
          <c:val>
            <c:numRef>
              <c:f>Sheet1!$B$2:$B$9</c:f>
              <c:numCache>
                <c:formatCode>0.0</c:formatCode>
                <c:ptCount val="8"/>
                <c:pt idx="0">
                  <c:v>6.0975609756097562</c:v>
                </c:pt>
                <c:pt idx="1">
                  <c:v>1.9512195121951219</c:v>
                </c:pt>
                <c:pt idx="2">
                  <c:v>21.219512195121951</c:v>
                </c:pt>
                <c:pt idx="3">
                  <c:v>13.902439024390246</c:v>
                </c:pt>
                <c:pt idx="4">
                  <c:v>15.121951219512194</c:v>
                </c:pt>
                <c:pt idx="5">
                  <c:v>19.756097560975611</c:v>
                </c:pt>
                <c:pt idx="6">
                  <c:v>20.487804878048781</c:v>
                </c:pt>
                <c:pt idx="7">
                  <c:v>15.853658536585366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2= spíše ANO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Sheet1!$A$2:$A$9</c:f>
              <c:numCache>
                <c:formatCode>General</c:formatCode>
                <c:ptCount val="8"/>
              </c:numCache>
            </c:numRef>
          </c:cat>
          <c:val>
            <c:numRef>
              <c:f>Sheet1!$C$2:$C$9</c:f>
              <c:numCache>
                <c:formatCode>0.0</c:formatCode>
                <c:ptCount val="8"/>
                <c:pt idx="0">
                  <c:v>6.5853658536585371</c:v>
                </c:pt>
                <c:pt idx="1">
                  <c:v>4.8780487804878048</c:v>
                </c:pt>
                <c:pt idx="2">
                  <c:v>29.756097560975608</c:v>
                </c:pt>
                <c:pt idx="3">
                  <c:v>26.341463414634148</c:v>
                </c:pt>
                <c:pt idx="4">
                  <c:v>18.292682926829269</c:v>
                </c:pt>
                <c:pt idx="5">
                  <c:v>23.902439024390244</c:v>
                </c:pt>
                <c:pt idx="6">
                  <c:v>30.487804878048781</c:v>
                </c:pt>
                <c:pt idx="7">
                  <c:v>27.31707317073171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3= spíše NE</c:v>
                </c:pt>
              </c:strCache>
            </c:strRef>
          </c:tx>
          <c:spPr>
            <a:solidFill>
              <a:srgbClr val="FF7C80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Sheet1!$A$2:$A$9</c:f>
              <c:numCache>
                <c:formatCode>General</c:formatCode>
                <c:ptCount val="8"/>
              </c:numCache>
            </c:numRef>
          </c:cat>
          <c:val>
            <c:numRef>
              <c:f>Sheet1!$D$2:$D$9</c:f>
              <c:numCache>
                <c:formatCode>0.0</c:formatCode>
                <c:ptCount val="8"/>
                <c:pt idx="0">
                  <c:v>27.804878048780491</c:v>
                </c:pt>
                <c:pt idx="1">
                  <c:v>18.536585365853657</c:v>
                </c:pt>
                <c:pt idx="2">
                  <c:v>30.487804878048781</c:v>
                </c:pt>
                <c:pt idx="3">
                  <c:v>36.341463414634148</c:v>
                </c:pt>
                <c:pt idx="4">
                  <c:v>27.804878048780491</c:v>
                </c:pt>
                <c:pt idx="5">
                  <c:v>9.5121951219512191</c:v>
                </c:pt>
                <c:pt idx="6">
                  <c:v>29.268292682926827</c:v>
                </c:pt>
                <c:pt idx="7">
                  <c:v>21.219512195121951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4= určitě NE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Sheet1!$A$2:$A$9</c:f>
              <c:numCache>
                <c:formatCode>General</c:formatCode>
                <c:ptCount val="8"/>
              </c:numCache>
            </c:numRef>
          </c:cat>
          <c:val>
            <c:numRef>
              <c:f>Sheet1!$E$2:$E$9</c:f>
              <c:numCache>
                <c:formatCode>0.0</c:formatCode>
                <c:ptCount val="8"/>
                <c:pt idx="0">
                  <c:v>56.09756097560976</c:v>
                </c:pt>
                <c:pt idx="1">
                  <c:v>66.585365853658544</c:v>
                </c:pt>
                <c:pt idx="2">
                  <c:v>17.073170731707318</c:v>
                </c:pt>
                <c:pt idx="3">
                  <c:v>16.097560975609756</c:v>
                </c:pt>
                <c:pt idx="4">
                  <c:v>8.536585365853659</c:v>
                </c:pt>
                <c:pt idx="5">
                  <c:v>6.0975609756097562</c:v>
                </c:pt>
                <c:pt idx="6">
                  <c:v>11.707317073170733</c:v>
                </c:pt>
                <c:pt idx="7">
                  <c:v>22.439024390243905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nevím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Sheet1!$A$2:$A$9</c:f>
              <c:numCache>
                <c:formatCode>General</c:formatCode>
                <c:ptCount val="8"/>
              </c:numCache>
            </c:numRef>
          </c:cat>
          <c:val>
            <c:numRef>
              <c:f>Sheet1!$F$2:$F$9</c:f>
              <c:numCache>
                <c:formatCode>0.0</c:formatCode>
                <c:ptCount val="8"/>
                <c:pt idx="0">
                  <c:v>3.4146341463414638</c:v>
                </c:pt>
                <c:pt idx="1">
                  <c:v>8.0487804878048781</c:v>
                </c:pt>
                <c:pt idx="2">
                  <c:v>1.4634146341463417</c:v>
                </c:pt>
                <c:pt idx="3">
                  <c:v>7.3170731707317067</c:v>
                </c:pt>
                <c:pt idx="4">
                  <c:v>30.243902439024389</c:v>
                </c:pt>
                <c:pt idx="5">
                  <c:v>40.731707317073166</c:v>
                </c:pt>
                <c:pt idx="6">
                  <c:v>8.0487804878048781</c:v>
                </c:pt>
                <c:pt idx="7">
                  <c:v>13.170731707317074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4986240"/>
        <c:axId val="35266560"/>
        <c:axId val="0"/>
      </c:bar3DChart>
      <c:catAx>
        <c:axId val="349862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crossAx val="35266560"/>
        <c:crosses val="autoZero"/>
        <c:auto val="1"/>
        <c:lblAlgn val="ctr"/>
        <c:lblOffset val="100"/>
        <c:noMultiLvlLbl val="0"/>
      </c:catAx>
      <c:valAx>
        <c:axId val="35266560"/>
        <c:scaling>
          <c:orientation val="minMax"/>
        </c:scaling>
        <c:delete val="0"/>
        <c:axPos val="t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34986240"/>
        <c:crosses val="autoZero"/>
        <c:crossBetween val="between"/>
      </c:valAx>
      <c:spPr>
        <a:ln w="25400">
          <a:noFill/>
        </a:ln>
      </c:spPr>
    </c:plotArea>
    <c:legend>
      <c:legendPos val="t"/>
      <c:layout>
        <c:manualLayout>
          <c:xMode val="edge"/>
          <c:yMode val="edge"/>
          <c:x val="9.1184120606653627E-3"/>
          <c:y val="8.2132336535632205E-2"/>
          <c:w val="0.8740040878794828"/>
          <c:h val="5.4558789291754096E-2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100"/>
      <c:rAngAx val="1"/>
    </c:view3D>
    <c:floor>
      <c:thickness val="0"/>
      <c:spPr>
        <a:noFill/>
        <a:ln w="25400">
          <a:noFill/>
        </a:ln>
      </c:spPr>
    </c:floor>
    <c:sideWall>
      <c:thickness val="0"/>
      <c:spPr>
        <a:noFill/>
        <a:ln w="25398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4538150230401404"/>
          <c:y val="0.22675315352603179"/>
          <c:w val="0.57419728259366531"/>
          <c:h val="0.72995235354413979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12/2011</c:v>
                </c:pt>
              </c:strCache>
            </c:strRef>
          </c:tx>
          <c:spPr>
            <a:solidFill>
              <a:srgbClr val="1F497D">
                <a:lumMod val="20000"/>
                <a:lumOff val="8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7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Sheet1!$A$2:$A$9</c:f>
              <c:numCache>
                <c:formatCode>General</c:formatCode>
                <c:ptCount val="8"/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3.33</c:v>
                </c:pt>
                <c:pt idx="1">
                  <c:v>3.5</c:v>
                </c:pt>
                <c:pt idx="2">
                  <c:v>2.66</c:v>
                </c:pt>
                <c:pt idx="3">
                  <c:v>2.69</c:v>
                </c:pt>
                <c:pt idx="4">
                  <c:v>2.63</c:v>
                </c:pt>
                <c:pt idx="5">
                  <c:v>2.4500000000000002</c:v>
                </c:pt>
                <c:pt idx="6">
                  <c:v>2.62</c:v>
                </c:pt>
                <c:pt idx="7">
                  <c:v>2.58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06/2012</c:v>
                </c:pt>
              </c:strCache>
            </c:strRef>
          </c:tx>
          <c:spPr>
            <a:solidFill>
              <a:srgbClr val="1F497D">
                <a:lumMod val="20000"/>
                <a:lumOff val="8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7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Sheet1!$A$2:$A$9</c:f>
              <c:numCache>
                <c:formatCode>General</c:formatCode>
                <c:ptCount val="8"/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  <c:pt idx="0">
                  <c:v>3.35</c:v>
                </c:pt>
                <c:pt idx="1">
                  <c:v>3.63</c:v>
                </c:pt>
                <c:pt idx="2">
                  <c:v>2.42</c:v>
                </c:pt>
                <c:pt idx="3">
                  <c:v>2.57</c:v>
                </c:pt>
                <c:pt idx="4">
                  <c:v>2.62</c:v>
                </c:pt>
                <c:pt idx="5">
                  <c:v>2.12</c:v>
                </c:pt>
                <c:pt idx="6">
                  <c:v>2.37</c:v>
                </c:pt>
                <c:pt idx="7">
                  <c:v>2.48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12/2012</c:v>
                </c:pt>
              </c:strCache>
            </c:strRef>
          </c:tx>
          <c:spPr>
            <a:solidFill>
              <a:srgbClr val="1F497D"/>
            </a:solidFill>
          </c:spPr>
          <c:invertIfNegative val="0"/>
          <c:dLbls>
            <c:txPr>
              <a:bodyPr/>
              <a:lstStyle/>
              <a:p>
                <a:pPr>
                  <a:defRPr sz="7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Sheet1!$A$2:$A$9</c:f>
              <c:numCache>
                <c:formatCode>General</c:formatCode>
                <c:ptCount val="8"/>
              </c:numCache>
            </c:numRef>
          </c:cat>
          <c:val>
            <c:numRef>
              <c:f>Sheet1!$D$2:$D$9</c:f>
              <c:numCache>
                <c:formatCode>0.00</c:formatCode>
                <c:ptCount val="8"/>
                <c:pt idx="0">
                  <c:v>3.3863636363636362</c:v>
                </c:pt>
                <c:pt idx="1">
                  <c:v>3.6286472148541113</c:v>
                </c:pt>
                <c:pt idx="2">
                  <c:v>2.4405940594059405</c:v>
                </c:pt>
                <c:pt idx="3">
                  <c:v>2.5894736842105264</c:v>
                </c:pt>
                <c:pt idx="4">
                  <c:v>2.4265734265734267</c:v>
                </c:pt>
                <c:pt idx="5">
                  <c:v>2.0329218106995883</c:v>
                </c:pt>
                <c:pt idx="6">
                  <c:v>2.3501326259946951</c:v>
                </c:pt>
                <c:pt idx="7">
                  <c:v>2.5786516853932584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5085312"/>
        <c:axId val="35099392"/>
        <c:axId val="0"/>
      </c:bar3DChart>
      <c:catAx>
        <c:axId val="35085312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one"/>
        <c:crossAx val="35099392"/>
        <c:crossesAt val="2.5"/>
        <c:auto val="1"/>
        <c:lblAlgn val="ctr"/>
        <c:lblOffset val="10"/>
        <c:noMultiLvlLbl val="0"/>
      </c:catAx>
      <c:valAx>
        <c:axId val="35099392"/>
        <c:scaling>
          <c:orientation val="minMax"/>
          <c:max val="4"/>
          <c:min val="1"/>
        </c:scaling>
        <c:delete val="0"/>
        <c:axPos val="t"/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lang="cs-CZ" sz="1000"/>
            </a:pPr>
            <a:endParaRPr lang="en-US"/>
          </a:p>
        </c:txPr>
        <c:crossAx val="35085312"/>
        <c:crosses val="autoZero"/>
        <c:crossBetween val="between"/>
        <c:majorUnit val="1"/>
      </c:valAx>
      <c:spPr>
        <a:ln w="25400">
          <a:noFill/>
        </a:ln>
      </c:spPr>
    </c:plotArea>
    <c:legend>
      <c:legendPos val="l"/>
      <c:layout>
        <c:manualLayout>
          <c:xMode val="edge"/>
          <c:yMode val="edge"/>
          <c:x val="2.5088005562820769E-2"/>
          <c:y val="8.5479269668916169E-2"/>
          <c:w val="0.25430907896071125"/>
          <c:h val="0.13220901224547868"/>
        </c:manualLayout>
      </c:layout>
      <c:overlay val="0"/>
      <c:txPr>
        <a:bodyPr/>
        <a:lstStyle/>
        <a:p>
          <a:pPr>
            <a:defRPr sz="1200" b="1" u="sng">
              <a:solidFill>
                <a:srgbClr val="0070C0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8038358954435636"/>
          <c:y val="0.22804263726619572"/>
          <c:w val="0.51123135252909613"/>
          <c:h val="0.73093460766057583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1= určitě ANO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Sheet1!$A$2:$A$8</c:f>
              <c:numCache>
                <c:formatCode>General</c:formatCode>
                <c:ptCount val="7"/>
              </c:numCache>
            </c:numRef>
          </c:cat>
          <c:val>
            <c:numRef>
              <c:f>Sheet1!$B$2:$B$8</c:f>
              <c:numCache>
                <c:formatCode>0.0</c:formatCode>
                <c:ptCount val="7"/>
                <c:pt idx="0">
                  <c:v>11.707317073170733</c:v>
                </c:pt>
                <c:pt idx="1">
                  <c:v>8.536585365853659</c:v>
                </c:pt>
                <c:pt idx="2">
                  <c:v>8.2926829268292686</c:v>
                </c:pt>
                <c:pt idx="3">
                  <c:v>7.8048780487804876</c:v>
                </c:pt>
                <c:pt idx="4">
                  <c:v>20.975609756097562</c:v>
                </c:pt>
                <c:pt idx="5">
                  <c:v>10.24390243902439</c:v>
                </c:pt>
                <c:pt idx="6">
                  <c:v>11.951219512195122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2= spíše ANO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Sheet1!$A$2:$A$8</c:f>
              <c:numCache>
                <c:formatCode>General</c:formatCode>
                <c:ptCount val="7"/>
              </c:numCache>
            </c:numRef>
          </c:cat>
          <c:val>
            <c:numRef>
              <c:f>Sheet1!$C$2:$C$8</c:f>
              <c:numCache>
                <c:formatCode>0.0</c:formatCode>
                <c:ptCount val="7"/>
                <c:pt idx="0">
                  <c:v>38.048780487804876</c:v>
                </c:pt>
                <c:pt idx="1">
                  <c:v>30.487804878048781</c:v>
                </c:pt>
                <c:pt idx="2">
                  <c:v>37.073170731707314</c:v>
                </c:pt>
                <c:pt idx="3">
                  <c:v>13.170731707317074</c:v>
                </c:pt>
                <c:pt idx="4">
                  <c:v>32.926829268292686</c:v>
                </c:pt>
                <c:pt idx="5">
                  <c:v>13.658536585365855</c:v>
                </c:pt>
                <c:pt idx="6">
                  <c:v>16.341463414634148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3= spíše NE</c:v>
                </c:pt>
              </c:strCache>
            </c:strRef>
          </c:tx>
          <c:spPr>
            <a:solidFill>
              <a:srgbClr val="FF7C80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Sheet1!$A$2:$A$8</c:f>
              <c:numCache>
                <c:formatCode>General</c:formatCode>
                <c:ptCount val="7"/>
              </c:numCache>
            </c:numRef>
          </c:cat>
          <c:val>
            <c:numRef>
              <c:f>Sheet1!$D$2:$D$8</c:f>
              <c:numCache>
                <c:formatCode>0.0</c:formatCode>
                <c:ptCount val="7"/>
                <c:pt idx="0">
                  <c:v>26.341463414634148</c:v>
                </c:pt>
                <c:pt idx="1">
                  <c:v>22.926829268292686</c:v>
                </c:pt>
                <c:pt idx="2">
                  <c:v>24.390243902439025</c:v>
                </c:pt>
                <c:pt idx="3">
                  <c:v>24.878048780487806</c:v>
                </c:pt>
                <c:pt idx="4">
                  <c:v>30.487804878048781</c:v>
                </c:pt>
                <c:pt idx="5">
                  <c:v>32.195121951219512</c:v>
                </c:pt>
                <c:pt idx="6">
                  <c:v>20.73170731707317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4= určitě NE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Sheet1!$A$2:$A$8</c:f>
              <c:numCache>
                <c:formatCode>General</c:formatCode>
                <c:ptCount val="7"/>
              </c:numCache>
            </c:numRef>
          </c:cat>
          <c:val>
            <c:numRef>
              <c:f>Sheet1!$E$2:$E$8</c:f>
              <c:numCache>
                <c:formatCode>0.0</c:formatCode>
                <c:ptCount val="7"/>
                <c:pt idx="0">
                  <c:v>11.707317073170733</c:v>
                </c:pt>
                <c:pt idx="1">
                  <c:v>13.902439024390246</c:v>
                </c:pt>
                <c:pt idx="2">
                  <c:v>12.682926829268293</c:v>
                </c:pt>
                <c:pt idx="3">
                  <c:v>43.902439024390247</c:v>
                </c:pt>
                <c:pt idx="4">
                  <c:v>10</c:v>
                </c:pt>
                <c:pt idx="5">
                  <c:v>27.31707317073171</c:v>
                </c:pt>
                <c:pt idx="6">
                  <c:v>25.853658536585368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nevím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Sheet1!$A$2:$A$8</c:f>
              <c:numCache>
                <c:formatCode>General</c:formatCode>
                <c:ptCount val="7"/>
              </c:numCache>
            </c:numRef>
          </c:cat>
          <c:val>
            <c:numRef>
              <c:f>Sheet1!$F$2:$F$8</c:f>
              <c:numCache>
                <c:formatCode>0.0</c:formatCode>
                <c:ptCount val="7"/>
                <c:pt idx="0">
                  <c:v>12.195121951219512</c:v>
                </c:pt>
                <c:pt idx="1">
                  <c:v>24.146341463414632</c:v>
                </c:pt>
                <c:pt idx="2">
                  <c:v>17.560975609756095</c:v>
                </c:pt>
                <c:pt idx="3">
                  <c:v>10.24390243902439</c:v>
                </c:pt>
                <c:pt idx="4">
                  <c:v>5.6097560975609762</c:v>
                </c:pt>
                <c:pt idx="5">
                  <c:v>16.585365853658537</c:v>
                </c:pt>
                <c:pt idx="6">
                  <c:v>25.121951219512194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5735040"/>
        <c:axId val="35736576"/>
        <c:axId val="0"/>
      </c:bar3DChart>
      <c:catAx>
        <c:axId val="357350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crossAx val="35736576"/>
        <c:crosses val="autoZero"/>
        <c:auto val="1"/>
        <c:lblAlgn val="ctr"/>
        <c:lblOffset val="100"/>
        <c:noMultiLvlLbl val="0"/>
      </c:catAx>
      <c:valAx>
        <c:axId val="35736576"/>
        <c:scaling>
          <c:orientation val="minMax"/>
        </c:scaling>
        <c:delete val="0"/>
        <c:axPos val="t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3573504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2.3950162205235992E-2"/>
          <c:y val="2.7864781406054598E-2"/>
          <c:w val="0.8740040878794828"/>
          <c:h val="5.4558789291754096E-2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100"/>
      <c:rAngAx val="1"/>
    </c:view3D>
    <c:floor>
      <c:thickness val="0"/>
      <c:spPr>
        <a:noFill/>
        <a:ln w="25400">
          <a:noFill/>
        </a:ln>
      </c:spPr>
    </c:floor>
    <c:sideWall>
      <c:thickness val="0"/>
      <c:spPr>
        <a:noFill/>
        <a:ln w="25398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4538150230401404"/>
          <c:y val="0.22675315352603179"/>
          <c:w val="0.57419728259366531"/>
          <c:h val="0.72995235354413979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12/2011</c:v>
                </c:pt>
              </c:strCache>
            </c:strRef>
          </c:tx>
          <c:spPr>
            <a:solidFill>
              <a:srgbClr val="1F497D">
                <a:lumMod val="20000"/>
                <a:lumOff val="8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7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Sheet1!$A$2:$A$8</c:f>
              <c:numCache>
                <c:formatCode>General</c:formatCode>
                <c:ptCount val="7"/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2.29</c:v>
                </c:pt>
                <c:pt idx="1">
                  <c:v>2.34</c:v>
                </c:pt>
                <c:pt idx="2">
                  <c:v>2.4</c:v>
                </c:pt>
                <c:pt idx="3">
                  <c:v>3.19</c:v>
                </c:pt>
                <c:pt idx="4">
                  <c:v>2.29</c:v>
                </c:pt>
                <c:pt idx="5">
                  <c:v>2.77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06/2012</c:v>
                </c:pt>
              </c:strCache>
            </c:strRef>
          </c:tx>
          <c:spPr>
            <a:solidFill>
              <a:srgbClr val="1F497D">
                <a:lumMod val="20000"/>
                <a:lumOff val="8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7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Sheet1!$A$2:$A$8</c:f>
              <c:numCache>
                <c:formatCode>General</c:formatCode>
                <c:ptCount val="7"/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2.4300000000000002</c:v>
                </c:pt>
                <c:pt idx="1">
                  <c:v>2.4</c:v>
                </c:pt>
                <c:pt idx="2">
                  <c:v>2.52</c:v>
                </c:pt>
                <c:pt idx="3">
                  <c:v>3.28</c:v>
                </c:pt>
                <c:pt idx="4">
                  <c:v>2.38</c:v>
                </c:pt>
                <c:pt idx="5">
                  <c:v>2.64</c:v>
                </c:pt>
                <c:pt idx="6">
                  <c:v>2.87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12/2012</c:v>
                </c:pt>
              </c:strCache>
            </c:strRef>
          </c:tx>
          <c:spPr>
            <a:solidFill>
              <a:srgbClr val="1F497D"/>
            </a:solidFill>
          </c:spPr>
          <c:invertIfNegative val="0"/>
          <c:dLbls>
            <c:txPr>
              <a:bodyPr/>
              <a:lstStyle/>
              <a:p>
                <a:pPr>
                  <a:defRPr sz="7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Sheet1!$A$2:$A$8</c:f>
              <c:numCache>
                <c:formatCode>General</c:formatCode>
                <c:ptCount val="7"/>
              </c:numCache>
            </c:numRef>
          </c:cat>
          <c:val>
            <c:numRef>
              <c:f>Sheet1!$D$2:$D$8</c:f>
              <c:numCache>
                <c:formatCode>0.00</c:formatCode>
                <c:ptCount val="7"/>
                <c:pt idx="0">
                  <c:v>2.4333333333333331</c:v>
                </c:pt>
                <c:pt idx="1">
                  <c:v>2.5562700964630225</c:v>
                </c:pt>
                <c:pt idx="2">
                  <c:v>2.5029585798816569</c:v>
                </c:pt>
                <c:pt idx="3">
                  <c:v>3.1684782608695654</c:v>
                </c:pt>
                <c:pt idx="4">
                  <c:v>2.3126614987080103</c:v>
                </c:pt>
                <c:pt idx="5">
                  <c:v>2.9181286549707601</c:v>
                </c:pt>
                <c:pt idx="6">
                  <c:v>2.8078175895765471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5608832"/>
        <c:axId val="35622912"/>
        <c:axId val="0"/>
      </c:bar3DChart>
      <c:catAx>
        <c:axId val="35608832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one"/>
        <c:crossAx val="35622912"/>
        <c:crossesAt val="2.5"/>
        <c:auto val="1"/>
        <c:lblAlgn val="ctr"/>
        <c:lblOffset val="10"/>
        <c:noMultiLvlLbl val="0"/>
      </c:catAx>
      <c:valAx>
        <c:axId val="35622912"/>
        <c:scaling>
          <c:orientation val="minMax"/>
          <c:max val="4"/>
          <c:min val="1"/>
        </c:scaling>
        <c:delete val="0"/>
        <c:axPos val="t"/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lang="cs-CZ" sz="1000"/>
            </a:pPr>
            <a:endParaRPr lang="en-US"/>
          </a:p>
        </c:txPr>
        <c:crossAx val="35608832"/>
        <c:crosses val="autoZero"/>
        <c:crossBetween val="between"/>
        <c:majorUnit val="1"/>
      </c:valAx>
      <c:spPr>
        <a:ln w="25400">
          <a:noFill/>
        </a:ln>
      </c:spPr>
    </c:plotArea>
    <c:legend>
      <c:legendPos val="l"/>
      <c:layout>
        <c:manualLayout>
          <c:xMode val="edge"/>
          <c:yMode val="edge"/>
          <c:x val="8.2377806895058428E-2"/>
          <c:y val="1.7644763117488374E-2"/>
          <c:w val="0.22783562678185265"/>
          <c:h val="0.16314248559276889"/>
        </c:manualLayout>
      </c:layout>
      <c:overlay val="0"/>
      <c:txPr>
        <a:bodyPr/>
        <a:lstStyle/>
        <a:p>
          <a:pPr>
            <a:defRPr sz="1000" b="1" u="sng">
              <a:solidFill>
                <a:srgbClr val="0070C0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2600050568093025"/>
          <c:y val="0.22804263726619572"/>
          <c:w val="0.45932022702309838"/>
          <c:h val="0.73093460766057583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1= určitě ANO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Sheet1!$B$2:$B$6</c:f>
              <c:numCache>
                <c:formatCode>0.0</c:formatCode>
                <c:ptCount val="5"/>
                <c:pt idx="0">
                  <c:v>15.121951219512194</c:v>
                </c:pt>
                <c:pt idx="1">
                  <c:v>8.536585365853659</c:v>
                </c:pt>
                <c:pt idx="2">
                  <c:v>7.3170731707317067</c:v>
                </c:pt>
                <c:pt idx="3">
                  <c:v>14.634146341463413</c:v>
                </c:pt>
                <c:pt idx="4">
                  <c:v>9.0243902439024382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2= spíše ANO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Sheet1!$C$2:$C$6</c:f>
              <c:numCache>
                <c:formatCode>0.0</c:formatCode>
                <c:ptCount val="5"/>
                <c:pt idx="0">
                  <c:v>40.243902439024396</c:v>
                </c:pt>
                <c:pt idx="1">
                  <c:v>41.463414634146339</c:v>
                </c:pt>
                <c:pt idx="2">
                  <c:v>39.756097560975611</c:v>
                </c:pt>
                <c:pt idx="3">
                  <c:v>50</c:v>
                </c:pt>
                <c:pt idx="4">
                  <c:v>51.463414634146346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3= spíše NE</c:v>
                </c:pt>
              </c:strCache>
            </c:strRef>
          </c:tx>
          <c:spPr>
            <a:solidFill>
              <a:srgbClr val="FF7C80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Sheet1!$D$2:$D$6</c:f>
              <c:numCache>
                <c:formatCode>0.0</c:formatCode>
                <c:ptCount val="5"/>
                <c:pt idx="0">
                  <c:v>22.439024390243905</c:v>
                </c:pt>
                <c:pt idx="1">
                  <c:v>24.878048780487806</c:v>
                </c:pt>
                <c:pt idx="2">
                  <c:v>33.170731707317074</c:v>
                </c:pt>
                <c:pt idx="3">
                  <c:v>17.317073170731707</c:v>
                </c:pt>
                <c:pt idx="4">
                  <c:v>21.707317073170731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4= určitě NE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Sheet1!$E$2:$E$6</c:f>
              <c:numCache>
                <c:formatCode>0.0</c:formatCode>
                <c:ptCount val="5"/>
                <c:pt idx="0">
                  <c:v>20.73170731707317</c:v>
                </c:pt>
                <c:pt idx="1">
                  <c:v>22.439024390243905</c:v>
                </c:pt>
                <c:pt idx="2">
                  <c:v>19.512195121951219</c:v>
                </c:pt>
                <c:pt idx="3">
                  <c:v>11.463414634146343</c:v>
                </c:pt>
                <c:pt idx="4">
                  <c:v>14.878048780487804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nevím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Sheet1!$F$2:$F$6</c:f>
              <c:numCache>
                <c:formatCode>0.0</c:formatCode>
                <c:ptCount val="5"/>
                <c:pt idx="0">
                  <c:v>1.4634146341463417</c:v>
                </c:pt>
                <c:pt idx="1">
                  <c:v>2.6829268292682928</c:v>
                </c:pt>
                <c:pt idx="2">
                  <c:v>0.24390243902439024</c:v>
                </c:pt>
                <c:pt idx="3">
                  <c:v>6.5853658536585371</c:v>
                </c:pt>
                <c:pt idx="4">
                  <c:v>2.9268292682926833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6060160"/>
        <c:axId val="36086528"/>
        <c:axId val="0"/>
      </c:bar3DChart>
      <c:catAx>
        <c:axId val="360601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crossAx val="36086528"/>
        <c:crosses val="autoZero"/>
        <c:auto val="1"/>
        <c:lblAlgn val="ctr"/>
        <c:lblOffset val="100"/>
        <c:noMultiLvlLbl val="0"/>
      </c:catAx>
      <c:valAx>
        <c:axId val="36086528"/>
        <c:scaling>
          <c:orientation val="minMax"/>
        </c:scaling>
        <c:delete val="0"/>
        <c:axPos val="t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3606016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9.1184120606653627E-3"/>
          <c:y val="8.2132336535632205E-2"/>
          <c:w val="0.8740040878794828"/>
          <c:h val="5.4558789291754096E-2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100"/>
      <c:rAngAx val="1"/>
    </c:view3D>
    <c:floor>
      <c:thickness val="0"/>
      <c:spPr>
        <a:noFill/>
        <a:ln w="25400">
          <a:noFill/>
        </a:ln>
      </c:spPr>
    </c:floor>
    <c:sideWall>
      <c:thickness val="0"/>
      <c:spPr>
        <a:noFill/>
        <a:ln w="25398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4538150230401404"/>
          <c:y val="0.22675315352603179"/>
          <c:w val="0.57419728259366531"/>
          <c:h val="0.72995235354413979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12/2011</c:v>
                </c:pt>
              </c:strCache>
            </c:strRef>
          </c:tx>
          <c:spPr>
            <a:solidFill>
              <a:srgbClr val="1F497D">
                <a:lumMod val="20000"/>
                <a:lumOff val="8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8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2.52</c:v>
                </c:pt>
                <c:pt idx="1">
                  <c:v>2.56</c:v>
                </c:pt>
                <c:pt idx="2">
                  <c:v>2.58</c:v>
                </c:pt>
                <c:pt idx="3">
                  <c:v>2.31</c:v>
                </c:pt>
                <c:pt idx="4">
                  <c:v>2.2999999999999998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06/2012</c:v>
                </c:pt>
              </c:strCache>
            </c:strRef>
          </c:tx>
          <c:spPr>
            <a:solidFill>
              <a:srgbClr val="1F497D">
                <a:lumMod val="20000"/>
                <a:lumOff val="8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8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2.52</c:v>
                </c:pt>
                <c:pt idx="1">
                  <c:v>2.5299999999999998</c:v>
                </c:pt>
                <c:pt idx="2">
                  <c:v>2.57</c:v>
                </c:pt>
                <c:pt idx="3">
                  <c:v>2.2999999999999998</c:v>
                </c:pt>
                <c:pt idx="4">
                  <c:v>2.39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12/2012</c:v>
                </c:pt>
              </c:strCache>
            </c:strRef>
          </c:tx>
          <c:spPr>
            <a:solidFill>
              <a:srgbClr val="1F497D"/>
            </a:solidFill>
          </c:spPr>
          <c:invertIfNegative val="0"/>
          <c:dLbls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Sheet1!$D$2:$D$6</c:f>
              <c:numCache>
                <c:formatCode>0.00</c:formatCode>
                <c:ptCount val="5"/>
                <c:pt idx="0">
                  <c:v>2.495049504950495</c:v>
                </c:pt>
                <c:pt idx="1">
                  <c:v>2.6290726817042605</c:v>
                </c:pt>
                <c:pt idx="2">
                  <c:v>2.6503667481662592</c:v>
                </c:pt>
                <c:pt idx="3">
                  <c:v>2.2741514360313317</c:v>
                </c:pt>
                <c:pt idx="4">
                  <c:v>2.437185929648241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6126080"/>
        <c:axId val="36131968"/>
        <c:axId val="0"/>
      </c:bar3DChart>
      <c:catAx>
        <c:axId val="3612608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one"/>
        <c:crossAx val="36131968"/>
        <c:crossesAt val="2.5"/>
        <c:auto val="1"/>
        <c:lblAlgn val="ctr"/>
        <c:lblOffset val="10"/>
        <c:noMultiLvlLbl val="0"/>
      </c:catAx>
      <c:valAx>
        <c:axId val="36131968"/>
        <c:scaling>
          <c:orientation val="minMax"/>
          <c:max val="4"/>
          <c:min val="1"/>
        </c:scaling>
        <c:delete val="0"/>
        <c:axPos val="t"/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lang="cs-CZ" sz="1000"/>
            </a:pPr>
            <a:endParaRPr lang="en-US"/>
          </a:p>
        </c:txPr>
        <c:crossAx val="36126080"/>
        <c:crosses val="autoZero"/>
        <c:crossBetween val="between"/>
        <c:majorUnit val="1"/>
      </c:valAx>
      <c:spPr>
        <a:ln w="25400">
          <a:noFill/>
        </a:ln>
      </c:spPr>
    </c:plotArea>
    <c:legend>
      <c:legendPos val="l"/>
      <c:layout>
        <c:manualLayout>
          <c:xMode val="edge"/>
          <c:yMode val="edge"/>
          <c:x val="2.5088005562820769E-2"/>
          <c:y val="8.5479269668916169E-2"/>
          <c:w val="0.2616291279288751"/>
          <c:h val="0.14089073075574576"/>
        </c:manualLayout>
      </c:layout>
      <c:overlay val="0"/>
      <c:txPr>
        <a:bodyPr/>
        <a:lstStyle/>
        <a:p>
          <a:pPr>
            <a:defRPr sz="1200" b="1" u="sng">
              <a:solidFill>
                <a:srgbClr val="0070C0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2982943870796577"/>
          <c:y val="0.22804263726619572"/>
          <c:w val="0.58375728432538432"/>
          <c:h val="0.73093460766057583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1= určitě ANO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Sheet1!$B$2:$B$7</c:f>
              <c:numCache>
                <c:formatCode>0.0</c:formatCode>
                <c:ptCount val="6"/>
                <c:pt idx="0">
                  <c:v>23.170731707317074</c:v>
                </c:pt>
                <c:pt idx="1">
                  <c:v>22.682926829268293</c:v>
                </c:pt>
                <c:pt idx="2">
                  <c:v>9.0243902439024382</c:v>
                </c:pt>
                <c:pt idx="3">
                  <c:v>3.1707317073170733</c:v>
                </c:pt>
                <c:pt idx="4">
                  <c:v>14.634146341463413</c:v>
                </c:pt>
                <c:pt idx="5">
                  <c:v>10.24390243902439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2= spíše ANO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Sheet1!$C$2:$C$7</c:f>
              <c:numCache>
                <c:formatCode>0.0</c:formatCode>
                <c:ptCount val="6"/>
                <c:pt idx="0">
                  <c:v>45.121951219512198</c:v>
                </c:pt>
                <c:pt idx="1">
                  <c:v>48.292682926829265</c:v>
                </c:pt>
                <c:pt idx="2">
                  <c:v>35.853658536585364</c:v>
                </c:pt>
                <c:pt idx="3">
                  <c:v>10.975609756097562</c:v>
                </c:pt>
                <c:pt idx="4">
                  <c:v>37.560975609756099</c:v>
                </c:pt>
                <c:pt idx="5">
                  <c:v>14.634146341463413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3= spíše NE</c:v>
                </c:pt>
              </c:strCache>
            </c:strRef>
          </c:tx>
          <c:spPr>
            <a:solidFill>
              <a:srgbClr val="FF7C80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Sheet1!$D$2:$D$7</c:f>
              <c:numCache>
                <c:formatCode>0.0</c:formatCode>
                <c:ptCount val="6"/>
                <c:pt idx="0">
                  <c:v>23.170731707317074</c:v>
                </c:pt>
                <c:pt idx="1">
                  <c:v>19.756097560975611</c:v>
                </c:pt>
                <c:pt idx="2">
                  <c:v>12.195121951219512</c:v>
                </c:pt>
                <c:pt idx="3">
                  <c:v>11.463414634146343</c:v>
                </c:pt>
                <c:pt idx="4">
                  <c:v>12.682926829268293</c:v>
                </c:pt>
                <c:pt idx="5">
                  <c:v>32.195121951219512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4= určitě NE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Sheet1!$E$2:$E$7</c:f>
              <c:numCache>
                <c:formatCode>0.0</c:formatCode>
                <c:ptCount val="6"/>
                <c:pt idx="0">
                  <c:v>6.5853658536585371</c:v>
                </c:pt>
                <c:pt idx="1">
                  <c:v>6.3414634146341466</c:v>
                </c:pt>
                <c:pt idx="2">
                  <c:v>4.1463414634146343</c:v>
                </c:pt>
                <c:pt idx="3">
                  <c:v>13.658536585365855</c:v>
                </c:pt>
                <c:pt idx="4">
                  <c:v>8.2926829268292686</c:v>
                </c:pt>
                <c:pt idx="5">
                  <c:v>28.04878048780488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nevím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Sheet1!$F$2:$F$7</c:f>
              <c:numCache>
                <c:formatCode>0.0</c:formatCode>
                <c:ptCount val="6"/>
                <c:pt idx="0">
                  <c:v>1.9512195121951219</c:v>
                </c:pt>
                <c:pt idx="1">
                  <c:v>2.9268292682926833</c:v>
                </c:pt>
                <c:pt idx="2">
                  <c:v>38.780487804878049</c:v>
                </c:pt>
                <c:pt idx="3">
                  <c:v>60.731707317073166</c:v>
                </c:pt>
                <c:pt idx="4">
                  <c:v>26.829268292682929</c:v>
                </c:pt>
                <c:pt idx="5">
                  <c:v>14.878048780487804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9332480"/>
        <c:axId val="99334016"/>
        <c:axId val="0"/>
      </c:bar3DChart>
      <c:catAx>
        <c:axId val="99332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crossAx val="99334016"/>
        <c:crosses val="autoZero"/>
        <c:auto val="1"/>
        <c:lblAlgn val="ctr"/>
        <c:lblOffset val="100"/>
        <c:noMultiLvlLbl val="0"/>
      </c:catAx>
      <c:valAx>
        <c:axId val="99334016"/>
        <c:scaling>
          <c:orientation val="minMax"/>
        </c:scaling>
        <c:delete val="0"/>
        <c:axPos val="t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9933248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2.9200431234756276E-2"/>
          <c:y val="8.6713308910842529E-2"/>
          <c:w val="0.90336089042839307"/>
          <c:h val="5.4558789291754096E-2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100"/>
      <c:rAngAx val="1"/>
    </c:view3D>
    <c:floor>
      <c:thickness val="0"/>
      <c:spPr>
        <a:noFill/>
        <a:ln w="25400">
          <a:noFill/>
        </a:ln>
      </c:spPr>
    </c:floor>
    <c:sideWall>
      <c:thickness val="0"/>
      <c:spPr>
        <a:noFill/>
        <a:ln w="25398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2191383221240747"/>
          <c:y val="0.21988159324288642"/>
          <c:w val="0.49766486082570521"/>
          <c:h val="0.73453328418054564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12/2011</c:v>
                </c:pt>
              </c:strCache>
            </c:strRef>
          </c:tx>
          <c:spPr>
            <a:solidFill>
              <a:srgbClr val="1F497D">
                <a:lumMod val="20000"/>
                <a:lumOff val="8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8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2.16</c:v>
                </c:pt>
                <c:pt idx="1">
                  <c:v>2.1</c:v>
                </c:pt>
                <c:pt idx="2">
                  <c:v>2.25</c:v>
                </c:pt>
                <c:pt idx="4">
                  <c:v>2.25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06/2012</c:v>
                </c:pt>
              </c:strCache>
            </c:strRef>
          </c:tx>
          <c:spPr>
            <a:solidFill>
              <a:srgbClr val="1F497D">
                <a:lumMod val="20000"/>
                <a:lumOff val="8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8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2.16</c:v>
                </c:pt>
                <c:pt idx="1">
                  <c:v>2.12</c:v>
                </c:pt>
                <c:pt idx="2">
                  <c:v>2.2200000000000002</c:v>
                </c:pt>
                <c:pt idx="3">
                  <c:v>2.85</c:v>
                </c:pt>
                <c:pt idx="4">
                  <c:v>2.17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12/2012</c:v>
                </c:pt>
              </c:strCache>
            </c:strRef>
          </c:tx>
          <c:spPr>
            <a:solidFill>
              <a:srgbClr val="1F497D"/>
            </a:solidFill>
          </c:spPr>
          <c:invertIfNegative val="0"/>
          <c:dLbls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Sheet1!$D$2:$D$7</c:f>
              <c:numCache>
                <c:formatCode>0.00</c:formatCode>
                <c:ptCount val="6"/>
                <c:pt idx="0">
                  <c:v>2.1343283582089554</c:v>
                </c:pt>
                <c:pt idx="1">
                  <c:v>2.1005025125628141</c:v>
                </c:pt>
                <c:pt idx="2">
                  <c:v>2.1872509960159361</c:v>
                </c:pt>
                <c:pt idx="3">
                  <c:v>2.9068322981366461</c:v>
                </c:pt>
                <c:pt idx="4">
                  <c:v>2.2000000000000002</c:v>
                </c:pt>
                <c:pt idx="5">
                  <c:v>2.9169054441260744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0733696"/>
        <c:axId val="100735232"/>
        <c:axId val="0"/>
      </c:bar3DChart>
      <c:catAx>
        <c:axId val="100733696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one"/>
        <c:crossAx val="100735232"/>
        <c:crossesAt val="2.5"/>
        <c:auto val="1"/>
        <c:lblAlgn val="ctr"/>
        <c:lblOffset val="10"/>
        <c:noMultiLvlLbl val="0"/>
      </c:catAx>
      <c:valAx>
        <c:axId val="100735232"/>
        <c:scaling>
          <c:orientation val="minMax"/>
          <c:max val="4"/>
          <c:min val="1"/>
        </c:scaling>
        <c:delete val="0"/>
        <c:axPos val="t"/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lang="cs-CZ" sz="1000"/>
            </a:pPr>
            <a:endParaRPr lang="en-US"/>
          </a:p>
        </c:txPr>
        <c:crossAx val="100733696"/>
        <c:crosses val="autoZero"/>
        <c:crossBetween val="between"/>
        <c:majorUnit val="1"/>
      </c:valAx>
      <c:spPr>
        <a:ln w="25400">
          <a:noFill/>
        </a:ln>
      </c:spPr>
    </c:plotArea>
    <c:legend>
      <c:legendPos val="l"/>
      <c:layout>
        <c:manualLayout>
          <c:xMode val="edge"/>
          <c:yMode val="edge"/>
          <c:x val="6.3026602685330294E-2"/>
          <c:y val="8.3188808747080054E-2"/>
          <c:w val="0.27380592414617211"/>
          <c:h val="0.12256664843877375"/>
        </c:manualLayout>
      </c:layout>
      <c:overlay val="0"/>
      <c:txPr>
        <a:bodyPr/>
        <a:lstStyle/>
        <a:p>
          <a:pPr>
            <a:defRPr sz="1200" b="1" u="sng">
              <a:solidFill>
                <a:srgbClr val="0070C0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100"/>
      <c:rAngAx val="1"/>
    </c:view3D>
    <c:floor>
      <c:thickness val="0"/>
    </c:floor>
    <c:sideWall>
      <c:thickness val="0"/>
      <c:spPr>
        <a:noFill/>
        <a:ln w="25367">
          <a:noFill/>
        </a:ln>
      </c:spPr>
    </c:sideWall>
    <c:backWall>
      <c:thickness val="0"/>
      <c:spPr>
        <a:noFill/>
        <a:ln w="25367">
          <a:noFill/>
        </a:ln>
      </c:spPr>
    </c:backWall>
    <c:plotArea>
      <c:layout>
        <c:manualLayout>
          <c:layoutTarget val="inner"/>
          <c:xMode val="edge"/>
          <c:yMode val="edge"/>
          <c:x val="7.5642341582302208E-2"/>
          <c:y val="0.2603915265840428"/>
          <c:w val="0.92435765841769779"/>
          <c:h val="0.4990550033936830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06/2012</c:v>
                </c:pt>
              </c:strCache>
            </c:strRef>
          </c:tx>
          <c:spPr>
            <a:solidFill>
              <a:srgbClr val="1F497D">
                <a:lumMod val="20000"/>
                <a:lumOff val="80000"/>
              </a:srgbClr>
            </a:solidFill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 lang="cs-CZ" sz="8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1- zcela spokojen/a</c:v>
                </c:pt>
                <c:pt idx="1">
                  <c:v>2- spíše spokojen/a</c:v>
                </c:pt>
                <c:pt idx="2">
                  <c:v>3- ani spokojen/a ani nespokojen/a</c:v>
                </c:pt>
                <c:pt idx="3">
                  <c:v>4- spíše nespokojen/a</c:v>
                </c:pt>
                <c:pt idx="4">
                  <c:v>5- zcela nespokojen/a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10.199999999999999</c:v>
                </c:pt>
                <c:pt idx="1">
                  <c:v>22.4</c:v>
                </c:pt>
                <c:pt idx="2">
                  <c:v>59.5</c:v>
                </c:pt>
                <c:pt idx="3">
                  <c:v>4.5</c:v>
                </c:pt>
                <c:pt idx="4">
                  <c:v>3.3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12/2012</c:v>
                </c:pt>
              </c:strCache>
            </c:strRef>
          </c:tx>
          <c:spPr>
            <a:solidFill>
              <a:srgbClr val="1F497D"/>
            </a:solidFill>
          </c:spPr>
          <c:invertIfNegative val="0"/>
          <c:dLbls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1- zcela spokojen/a</c:v>
                </c:pt>
                <c:pt idx="1">
                  <c:v>2- spíše spokojen/a</c:v>
                </c:pt>
                <c:pt idx="2">
                  <c:v>3- ani spokojen/a ani nespokojen/a</c:v>
                </c:pt>
                <c:pt idx="3">
                  <c:v>4- spíše nespokojen/a</c:v>
                </c:pt>
                <c:pt idx="4">
                  <c:v>5- zcela nespokojen/a</c:v>
                </c:pt>
              </c:strCache>
            </c:strRef>
          </c:cat>
          <c:val>
            <c:numRef>
              <c:f>Sheet1!$C$2:$C$6</c:f>
              <c:numCache>
                <c:formatCode>0.0</c:formatCode>
                <c:ptCount val="5"/>
                <c:pt idx="0">
                  <c:v>9.7560975609756095</c:v>
                </c:pt>
                <c:pt idx="1">
                  <c:v>25.609756097560975</c:v>
                </c:pt>
                <c:pt idx="2">
                  <c:v>56.341463414634141</c:v>
                </c:pt>
                <c:pt idx="3">
                  <c:v>5.1219512195121952</c:v>
                </c:pt>
                <c:pt idx="4">
                  <c:v>3.1707317073170733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0883840"/>
        <c:axId val="100885632"/>
        <c:axId val="0"/>
      </c:bar3DChart>
      <c:catAx>
        <c:axId val="100883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/>
          <a:lstStyle/>
          <a:p>
            <a:pPr>
              <a:defRPr lang="cs-CZ" sz="900" b="1"/>
            </a:pPr>
            <a:endParaRPr lang="en-US"/>
          </a:p>
        </c:txPr>
        <c:crossAx val="100885632"/>
        <c:crosses val="autoZero"/>
        <c:auto val="1"/>
        <c:lblAlgn val="ctr"/>
        <c:lblOffset val="100"/>
        <c:noMultiLvlLbl val="0"/>
      </c:catAx>
      <c:valAx>
        <c:axId val="100885632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lang="cs-CZ" sz="1000"/>
            </a:pPr>
            <a:endParaRPr lang="en-US"/>
          </a:p>
        </c:txPr>
        <c:crossAx val="10088384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lang="en-US" sz="1400" b="1" i="0" u="sng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lang="en-US" sz="1400" b="1" i="0" u="sng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80866370586373271"/>
          <c:y val="0.20760331139210003"/>
          <c:w val="0.17756983945797483"/>
          <c:h val="0.17023741742063153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798"/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cs-CZ" sz="800"/>
            </a:pPr>
            <a:r>
              <a:rPr lang="en-US"/>
              <a:t>Vážený průměr</a:t>
            </a:r>
          </a:p>
        </c:rich>
      </c:tx>
      <c:layout>
        <c:manualLayout>
          <c:xMode val="edge"/>
          <c:yMode val="edge"/>
          <c:x val="0.43292903237325636"/>
          <c:y val="3.0580026110637671E-4"/>
        </c:manualLayout>
      </c:layout>
      <c:overlay val="0"/>
    </c:title>
    <c:autoTitleDeleted val="0"/>
    <c:view3D>
      <c:rotX val="0"/>
      <c:rotY val="0"/>
      <c:depthPercent val="100"/>
      <c:rAngAx val="1"/>
    </c:view3D>
    <c:floor>
      <c:thickness val="0"/>
      <c:spPr>
        <a:noFill/>
        <a:ln w="25400">
          <a:noFill/>
        </a:ln>
      </c:spPr>
    </c:floor>
    <c:sideWall>
      <c:thickness val="0"/>
      <c:spPr>
        <a:noFill/>
        <a:ln w="25398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0460335776755023"/>
          <c:y val="0.35239528371604789"/>
          <c:w val="0.79241755002787084"/>
          <c:h val="0.53315939972829651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12/2011</c:v>
                </c:pt>
              </c:strCache>
            </c:strRef>
          </c:tx>
          <c:spPr>
            <a:solidFill>
              <a:srgbClr val="1F497D">
                <a:lumMod val="20000"/>
                <a:lumOff val="80000"/>
              </a:srgbClr>
            </a:solidFill>
          </c:spPr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1000" b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2.89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06/2012</c:v>
                </c:pt>
              </c:strCache>
            </c:strRef>
          </c:tx>
          <c:spPr>
            <a:solidFill>
              <a:srgbClr val="1F497D">
                <a:lumMod val="20000"/>
                <a:lumOff val="8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10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2.94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12/2012</c:v>
                </c:pt>
              </c:strCache>
            </c:strRef>
          </c:tx>
          <c:spPr>
            <a:solidFill>
              <a:srgbClr val="1F497D"/>
            </a:solidFill>
          </c:spPr>
          <c:invertIfNegative val="0"/>
          <c:dLbls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2657408"/>
        <c:axId val="32658944"/>
        <c:axId val="0"/>
      </c:bar3DChart>
      <c:catAx>
        <c:axId val="3265740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one"/>
        <c:crossAx val="32658944"/>
        <c:crossesAt val="2.5"/>
        <c:auto val="1"/>
        <c:lblAlgn val="ctr"/>
        <c:lblOffset val="10"/>
        <c:noMultiLvlLbl val="0"/>
      </c:catAx>
      <c:valAx>
        <c:axId val="32658944"/>
        <c:scaling>
          <c:orientation val="minMax"/>
          <c:max val="4"/>
          <c:min val="1"/>
        </c:scaling>
        <c:delete val="0"/>
        <c:axPos val="t"/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lang="cs-CZ" sz="1000"/>
            </a:pPr>
            <a:endParaRPr lang="en-US"/>
          </a:p>
        </c:txPr>
        <c:crossAx val="32657408"/>
        <c:crosses val="autoZero"/>
        <c:crossBetween val="between"/>
        <c:majorUnit val="1"/>
      </c:valAx>
      <c:spPr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cs-CZ" sz="800"/>
            </a:pPr>
            <a:r>
              <a:rPr lang="en-US" sz="800" b="0" dirty="0" err="1" smtClean="0"/>
              <a:t>Vážený</a:t>
            </a:r>
            <a:r>
              <a:rPr lang="en-US" sz="800" b="0" dirty="0" smtClean="0"/>
              <a:t> </a:t>
            </a:r>
            <a:r>
              <a:rPr lang="en-US" sz="800" b="0" dirty="0" err="1" smtClean="0"/>
              <a:t>průměr</a:t>
            </a:r>
            <a:endParaRPr lang="en-US" sz="800" b="0" dirty="0" smtClean="0"/>
          </a:p>
        </c:rich>
      </c:tx>
      <c:layout>
        <c:manualLayout>
          <c:xMode val="edge"/>
          <c:yMode val="edge"/>
          <c:x val="0.43292903237325636"/>
          <c:y val="3.0580026110637671E-4"/>
        </c:manualLayout>
      </c:layout>
      <c:overlay val="0"/>
    </c:title>
    <c:autoTitleDeleted val="0"/>
    <c:view3D>
      <c:rotX val="0"/>
      <c:rotY val="0"/>
      <c:depthPercent val="100"/>
      <c:rAngAx val="1"/>
    </c:view3D>
    <c:floor>
      <c:thickness val="0"/>
      <c:spPr>
        <a:noFill/>
        <a:ln w="25400">
          <a:noFill/>
        </a:ln>
      </c:spPr>
    </c:floor>
    <c:sideWall>
      <c:thickness val="0"/>
      <c:spPr>
        <a:noFill/>
        <a:ln w="25398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0460335776755023"/>
          <c:y val="0.35239528371604789"/>
          <c:w val="0.79241755002787084"/>
          <c:h val="0.53315939972829651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06/2012</c:v>
                </c:pt>
              </c:strCache>
            </c:strRef>
          </c:tx>
          <c:spPr>
            <a:solidFill>
              <a:srgbClr val="1F497D">
                <a:lumMod val="20000"/>
                <a:lumOff val="8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10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2.68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12/2012</c:v>
                </c:pt>
              </c:strCache>
            </c:strRef>
          </c:tx>
          <c:spPr>
            <a:solidFill>
              <a:srgbClr val="1F497D"/>
            </a:solidFill>
          </c:spPr>
          <c:invertIfNegative val="0"/>
          <c:dLbls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2.66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2074752"/>
        <c:axId val="112076288"/>
        <c:axId val="0"/>
      </c:bar3DChart>
      <c:catAx>
        <c:axId val="112074752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one"/>
        <c:crossAx val="112076288"/>
        <c:crossesAt val="3"/>
        <c:auto val="1"/>
        <c:lblAlgn val="ctr"/>
        <c:lblOffset val="10"/>
        <c:noMultiLvlLbl val="0"/>
      </c:catAx>
      <c:valAx>
        <c:axId val="112076288"/>
        <c:scaling>
          <c:orientation val="minMax"/>
          <c:max val="5"/>
          <c:min val="1"/>
        </c:scaling>
        <c:delete val="0"/>
        <c:axPos val="t"/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lang="cs-CZ" sz="1000"/>
            </a:pPr>
            <a:endParaRPr lang="en-US"/>
          </a:p>
        </c:txPr>
        <c:crossAx val="112074752"/>
        <c:crosses val="autoZero"/>
        <c:crossBetween val="between"/>
        <c:majorUnit val="1"/>
      </c:valAx>
      <c:spPr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100"/>
      <c:rAngAx val="1"/>
    </c:view3D>
    <c:floor>
      <c:thickness val="0"/>
    </c:floor>
    <c:sideWall>
      <c:thickness val="0"/>
      <c:spPr>
        <a:noFill/>
        <a:ln w="25367">
          <a:noFill/>
        </a:ln>
      </c:spPr>
    </c:sideWall>
    <c:backWall>
      <c:thickness val="0"/>
      <c:spPr>
        <a:noFill/>
        <a:ln w="25367">
          <a:noFill/>
        </a:ln>
      </c:spPr>
    </c:backWall>
    <c:plotArea>
      <c:layout>
        <c:manualLayout>
          <c:layoutTarget val="inner"/>
          <c:xMode val="edge"/>
          <c:yMode val="edge"/>
          <c:x val="7.5642341582302208E-2"/>
          <c:y val="0.23810814691473153"/>
          <c:w val="0.92435765841769779"/>
          <c:h val="0.5399078661207531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12/2012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7C8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7C8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C000"/>
              </a:solidFill>
            </c:spPr>
          </c:dPt>
          <c:dLbls>
            <c:numFmt formatCode="#,##0.0" sourceLinked="0"/>
            <c:txPr>
              <a:bodyPr/>
              <a:lstStyle/>
              <a:p>
                <a:pPr>
                  <a:defRPr lang="cs-CZ"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Určitě ANO</c:v>
                </c:pt>
                <c:pt idx="1">
                  <c:v>Spíše ANO</c:v>
                </c:pt>
                <c:pt idx="2">
                  <c:v>Spíše NE</c:v>
                </c:pt>
                <c:pt idx="3">
                  <c:v>Určitě NE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7.5609756097560972</c:v>
                </c:pt>
                <c:pt idx="1">
                  <c:v>15.853658536585366</c:v>
                </c:pt>
                <c:pt idx="2">
                  <c:v>40.731707317073166</c:v>
                </c:pt>
                <c:pt idx="3">
                  <c:v>35.853658536585364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2131072"/>
        <c:axId val="114234112"/>
        <c:axId val="0"/>
      </c:bar3DChart>
      <c:catAx>
        <c:axId val="112131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cs-CZ" sz="1000" b="1"/>
            </a:pPr>
            <a:endParaRPr lang="en-US"/>
          </a:p>
        </c:txPr>
        <c:crossAx val="114234112"/>
        <c:crosses val="autoZero"/>
        <c:auto val="1"/>
        <c:lblAlgn val="ctr"/>
        <c:lblOffset val="100"/>
        <c:noMultiLvlLbl val="0"/>
      </c:catAx>
      <c:valAx>
        <c:axId val="114234112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lang="cs-CZ" sz="1000"/>
            </a:pPr>
            <a:endParaRPr lang="en-US"/>
          </a:p>
        </c:txPr>
        <c:crossAx val="1121310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en-US"/>
    </a:p>
  </c:txPr>
  <c:externalData r:id="rId2">
    <c:autoUpdate val="0"/>
  </c:externalData>
  <c:userShapes r:id="rId3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781828474107529"/>
          <c:y val="0.22255612973975927"/>
          <c:w val="0.42838131020287645"/>
          <c:h val="0.67988510149830106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12/2012</c:v>
                </c:pt>
              </c:strCache>
            </c:strRef>
          </c:tx>
          <c:spPr>
            <a:solidFill>
              <a:srgbClr val="1F497D"/>
            </a:solidFill>
          </c:spPr>
          <c:invertIfNegative val="0"/>
          <c:dLbls>
            <c:txPr>
              <a:bodyPr/>
              <a:lstStyle/>
              <a:p>
                <a:pPr>
                  <a:defRPr sz="9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na Silvestra o půlnoci</c:v>
                </c:pt>
                <c:pt idx="1">
                  <c:v>na Silvestra večer</c:v>
                </c:pt>
                <c:pt idx="2">
                  <c:v>na Nový rok večer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55.208333333333336</c:v>
                </c:pt>
                <c:pt idx="1">
                  <c:v>5.2083333333333339</c:v>
                </c:pt>
                <c:pt idx="2">
                  <c:v>39.583333333333329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4271360"/>
        <c:axId val="114272896"/>
        <c:axId val="0"/>
      </c:bar3DChart>
      <c:catAx>
        <c:axId val="114271360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14272896"/>
        <c:crosses val="autoZero"/>
        <c:auto val="1"/>
        <c:lblAlgn val="ctr"/>
        <c:lblOffset val="100"/>
        <c:noMultiLvlLbl val="0"/>
      </c:catAx>
      <c:valAx>
        <c:axId val="114272896"/>
        <c:scaling>
          <c:orientation val="minMax"/>
        </c:scaling>
        <c:delete val="0"/>
        <c:axPos val="t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14271360"/>
        <c:crosses val="autoZero"/>
        <c:crossBetween val="between"/>
        <c:majorUnit val="2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  <c:spPr>
        <a:noFill/>
        <a:ln w="29763">
          <a:noFill/>
        </a:ln>
      </c:spPr>
    </c:sideWall>
    <c:backWall>
      <c:thickness val="0"/>
      <c:spPr>
        <a:noFill/>
        <a:ln w="29763">
          <a:noFill/>
        </a:ln>
      </c:spPr>
    </c:backWall>
    <c:plotArea>
      <c:layout>
        <c:manualLayout>
          <c:layoutTarget val="inner"/>
          <c:xMode val="edge"/>
          <c:yMode val="edge"/>
          <c:x val="2.2208372842611205E-3"/>
          <c:y val="0.32117528486239832"/>
          <c:w val="0.81217016853775259"/>
          <c:h val="0.67693888406730363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12/2012</c:v>
                </c:pt>
              </c:strCache>
            </c:strRef>
          </c:tx>
          <c:spPr>
            <a:solidFill>
              <a:srgbClr val="FF9966"/>
            </a:solidFill>
          </c:spPr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FF7C80"/>
              </a:solidFill>
            </c:spPr>
          </c:dPt>
          <c:dLbls>
            <c:txPr>
              <a:bodyPr/>
              <a:lstStyle/>
              <a:p>
                <a:pPr>
                  <a:defRPr lang="cs-CZ" sz="1200" b="1"/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17.804878048780488</c:v>
                </c:pt>
                <c:pt idx="1">
                  <c:v>82.195121951219505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8116133131776585"/>
          <c:y val="0.71515439884509791"/>
          <c:w val="0.18507399128578186"/>
          <c:h val="0.20103341358940746"/>
        </c:manualLayout>
      </c:layout>
      <c:overlay val="0"/>
      <c:txPr>
        <a:bodyPr/>
        <a:lstStyle/>
        <a:p>
          <a:pPr>
            <a:defRPr lang="cs-CZ" sz="1200"/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2109"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100"/>
      <c:rAngAx val="1"/>
    </c:view3D>
    <c:floor>
      <c:thickness val="0"/>
    </c:floor>
    <c:sideWall>
      <c:thickness val="0"/>
      <c:spPr>
        <a:noFill/>
        <a:ln w="25367">
          <a:noFill/>
        </a:ln>
      </c:spPr>
    </c:sideWall>
    <c:backWall>
      <c:thickness val="0"/>
      <c:spPr>
        <a:noFill/>
        <a:ln w="25367">
          <a:noFill/>
        </a:ln>
      </c:spPr>
    </c:backWall>
    <c:plotArea>
      <c:layout>
        <c:manualLayout>
          <c:layoutTarget val="inner"/>
          <c:xMode val="edge"/>
          <c:yMode val="edge"/>
          <c:x val="0.10483341976703157"/>
          <c:y val="0.14019626016806036"/>
          <c:w val="0.84594483872419124"/>
          <c:h val="0.5109113705662293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12/2012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7C8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7C8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C000"/>
              </a:solidFill>
            </c:spPr>
          </c:dPt>
          <c:dLbls>
            <c:numFmt formatCode="#,##0.0" sourceLinked="0"/>
            <c:txPr>
              <a:bodyPr/>
              <a:lstStyle/>
              <a:p>
                <a:pPr>
                  <a:defRPr lang="cs-CZ"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Určitě ANO</c:v>
                </c:pt>
                <c:pt idx="1">
                  <c:v>Spíše ANO</c:v>
                </c:pt>
                <c:pt idx="2">
                  <c:v>Spíše NE</c:v>
                </c:pt>
                <c:pt idx="3">
                  <c:v>Určitě NE</c:v>
                </c:pt>
                <c:pt idx="4">
                  <c:v>Nevím, neviděl jsem, nezajímá mě to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5.6097560975609762</c:v>
                </c:pt>
                <c:pt idx="1">
                  <c:v>13.414634146341465</c:v>
                </c:pt>
                <c:pt idx="2">
                  <c:v>32.926829268292686</c:v>
                </c:pt>
                <c:pt idx="3">
                  <c:v>20.243902439024392</c:v>
                </c:pt>
                <c:pt idx="4">
                  <c:v>27.804878048780491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4463104"/>
        <c:axId val="114464640"/>
        <c:axId val="0"/>
      </c:bar3DChart>
      <c:catAx>
        <c:axId val="114463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/>
          <a:lstStyle/>
          <a:p>
            <a:pPr>
              <a:defRPr lang="cs-CZ" sz="800" b="1"/>
            </a:pPr>
            <a:endParaRPr lang="en-US"/>
          </a:p>
        </c:txPr>
        <c:crossAx val="114464640"/>
        <c:crosses val="autoZero"/>
        <c:auto val="1"/>
        <c:lblAlgn val="ctr"/>
        <c:lblOffset val="0"/>
        <c:noMultiLvlLbl val="0"/>
      </c:catAx>
      <c:valAx>
        <c:axId val="114464640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lang="cs-CZ" sz="1000"/>
            </a:pPr>
            <a:endParaRPr lang="en-US"/>
          </a:p>
        </c:txPr>
        <c:crossAx val="114463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en-US"/>
    </a:p>
  </c:txPr>
  <c:externalData r:id="rId2">
    <c:autoUpdate val="0"/>
  </c:externalData>
  <c:userShapes r:id="rId3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0"/>
      <c:rotY val="0"/>
      <c:depthPercent val="100"/>
      <c:rAngAx val="1"/>
    </c:view3D>
    <c:floor>
      <c:thickness val="0"/>
    </c:floor>
    <c:sideWall>
      <c:thickness val="0"/>
      <c:spPr>
        <a:noFill/>
        <a:ln w="29763">
          <a:noFill/>
        </a:ln>
      </c:spPr>
    </c:sideWall>
    <c:backWall>
      <c:thickness val="0"/>
      <c:spPr>
        <a:noFill/>
        <a:ln w="29763">
          <a:noFill/>
        </a:ln>
      </c:spPr>
    </c:backWall>
    <c:plotArea>
      <c:layout>
        <c:manualLayout>
          <c:layoutTarget val="inner"/>
          <c:xMode val="edge"/>
          <c:yMode val="edge"/>
          <c:x val="2.2208372842611236E-3"/>
          <c:y val="0.20050038856772109"/>
          <c:w val="0.63322641638688504"/>
          <c:h val="0.5954835043420149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12/2011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lang="cs-CZ" sz="10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61.4</c:v>
                </c:pt>
                <c:pt idx="1">
                  <c:v>38.6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06/2012</c:v>
                </c:pt>
              </c:strCache>
            </c:strRef>
          </c:tx>
          <c:spPr>
            <a:solidFill>
              <a:srgbClr val="1F497D">
                <a:lumMod val="20000"/>
                <a:lumOff val="8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10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60.5</c:v>
                </c:pt>
                <c:pt idx="1">
                  <c:v>39.5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12/2012</c:v>
                </c:pt>
              </c:strCache>
            </c:strRef>
          </c:tx>
          <c:spPr>
            <a:solidFill>
              <a:srgbClr val="1F497D"/>
            </a:solidFill>
          </c:spPr>
          <c:invertIfNegative val="0"/>
          <c:dLbls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Sheet1!$D$2:$D$3</c:f>
              <c:numCache>
                <c:formatCode>0.0</c:formatCode>
                <c:ptCount val="2"/>
                <c:pt idx="0">
                  <c:v>62.439024390243901</c:v>
                </c:pt>
                <c:pt idx="1">
                  <c:v>37.6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132854912"/>
        <c:axId val="132856448"/>
        <c:axId val="0"/>
      </c:bar3DChart>
      <c:catAx>
        <c:axId val="1328549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32856448"/>
        <c:crosses val="autoZero"/>
        <c:auto val="1"/>
        <c:lblAlgn val="ctr"/>
        <c:lblOffset val="100"/>
        <c:noMultiLvlLbl val="0"/>
      </c:catAx>
      <c:valAx>
        <c:axId val="1328564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3285491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 b="1" u="sng">
              <a:solidFill>
                <a:srgbClr val="0070C0"/>
              </a:solidFill>
            </a:defRPr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2109"/>
      </a:pPr>
      <a:endParaRPr lang="en-US"/>
    </a:p>
  </c:txPr>
  <c:externalData r:id="rId2">
    <c:autoUpdate val="0"/>
  </c:externalData>
  <c:userShapes r:id="rId3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100"/>
      <c:rAngAx val="1"/>
    </c:view3D>
    <c:floor>
      <c:thickness val="0"/>
    </c:floor>
    <c:sideWall>
      <c:thickness val="0"/>
      <c:spPr>
        <a:noFill/>
        <a:ln w="25367">
          <a:noFill/>
        </a:ln>
      </c:spPr>
    </c:sideWall>
    <c:backWall>
      <c:thickness val="0"/>
      <c:spPr>
        <a:noFill/>
        <a:ln w="25367">
          <a:noFill/>
        </a:ln>
      </c:spPr>
    </c:backWall>
    <c:plotArea>
      <c:layout>
        <c:manualLayout>
          <c:layoutTarget val="inner"/>
          <c:xMode val="edge"/>
          <c:yMode val="edge"/>
          <c:x val="7.5642341582302208E-2"/>
          <c:y val="0.16410610513645138"/>
          <c:w val="0.92435765841769779"/>
          <c:h val="0.4732983203140149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12/2011</c:v>
                </c:pt>
              </c:strCache>
            </c:strRef>
          </c:tx>
          <c:spPr>
            <a:solidFill>
              <a:srgbClr val="1F497D">
                <a:lumMod val="20000"/>
                <a:lumOff val="80000"/>
              </a:srgbClr>
            </a:solidFill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 lang="cs-CZ" sz="8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Jsou přínosem, podporují odbyt sezónních a lokálních potravin, trhy patří k tradicím</c:v>
                </c:pt>
                <c:pt idx="1">
                  <c:v>Tento typ programu na veřejných prostranstvích mě neláká</c:v>
                </c:pt>
                <c:pt idx="2">
                  <c:v>Vadí mi hluk a zábor prostranství při těchto akcích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79.400000000000006</c:v>
                </c:pt>
                <c:pt idx="1">
                  <c:v>17.3</c:v>
                </c:pt>
                <c:pt idx="2">
                  <c:v>3.3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06/2012</c:v>
                </c:pt>
              </c:strCache>
            </c:strRef>
          </c:tx>
          <c:spPr>
            <a:solidFill>
              <a:srgbClr val="1F497D">
                <a:lumMod val="20000"/>
                <a:lumOff val="8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8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Jsou přínosem, podporují odbyt sezónních a lokálních potravin, trhy patří k tradicím</c:v>
                </c:pt>
                <c:pt idx="1">
                  <c:v>Tento typ programu na veřejných prostranstvích mě neláká</c:v>
                </c:pt>
                <c:pt idx="2">
                  <c:v>Vadí mi hluk a zábor prostranství při těchto akcích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76.7</c:v>
                </c:pt>
                <c:pt idx="1">
                  <c:v>21</c:v>
                </c:pt>
                <c:pt idx="2">
                  <c:v>2.4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12/2012</c:v>
                </c:pt>
              </c:strCache>
            </c:strRef>
          </c:tx>
          <c:spPr>
            <a:solidFill>
              <a:srgbClr val="1F497D"/>
            </a:solidFill>
          </c:spPr>
          <c:invertIfNegative val="0"/>
          <c:dLbls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Jsou přínosem, podporují odbyt sezónních a lokálních potravin, trhy patří k tradicím</c:v>
                </c:pt>
                <c:pt idx="1">
                  <c:v>Tento typ programu na veřejných prostranstvích mě neláká</c:v>
                </c:pt>
                <c:pt idx="2">
                  <c:v>Vadí mi hluk a zábor prostranství při těchto akcích</c:v>
                </c:pt>
              </c:strCache>
            </c:strRef>
          </c:cat>
          <c:val>
            <c:numRef>
              <c:f>Sheet1!$D$2:$D$4</c:f>
              <c:numCache>
                <c:formatCode>0.0</c:formatCode>
                <c:ptCount val="3"/>
                <c:pt idx="0">
                  <c:v>80.975609756097569</c:v>
                </c:pt>
                <c:pt idx="1">
                  <c:v>16.585365853658537</c:v>
                </c:pt>
                <c:pt idx="2">
                  <c:v>2.4390243902439024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2974464"/>
        <c:axId val="132976000"/>
        <c:axId val="0"/>
      </c:bar3DChart>
      <c:catAx>
        <c:axId val="132974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/>
          <a:lstStyle/>
          <a:p>
            <a:pPr>
              <a:defRPr lang="cs-CZ" sz="900" b="1"/>
            </a:pPr>
            <a:endParaRPr lang="en-US"/>
          </a:p>
        </c:txPr>
        <c:crossAx val="132976000"/>
        <c:crosses val="autoZero"/>
        <c:auto val="1"/>
        <c:lblAlgn val="ctr"/>
        <c:lblOffset val="1000"/>
        <c:noMultiLvlLbl val="0"/>
      </c:catAx>
      <c:valAx>
        <c:axId val="132976000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lang="cs-CZ" sz="1000"/>
            </a:pPr>
            <a:endParaRPr lang="en-US"/>
          </a:p>
        </c:txPr>
        <c:crossAx val="1329744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411323949335284"/>
          <c:y val="0.21815068622971248"/>
          <c:w val="0.16479494479348547"/>
          <c:h val="0.22779117341825414"/>
        </c:manualLayout>
      </c:layout>
      <c:overlay val="0"/>
      <c:txPr>
        <a:bodyPr/>
        <a:lstStyle/>
        <a:p>
          <a:pPr>
            <a:defRPr sz="1200" b="1" u="sng">
              <a:solidFill>
                <a:srgbClr val="0070C0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798"/>
      </a:pPr>
      <a:endParaRPr lang="en-US"/>
    </a:p>
  </c:txPr>
  <c:externalData r:id="rId2">
    <c:autoUpdate val="0"/>
  </c:externalData>
  <c:userShapes r:id="rId3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100"/>
      <c:rAngAx val="1"/>
    </c:view3D>
    <c:floor>
      <c:thickness val="0"/>
    </c:floor>
    <c:sideWall>
      <c:thickness val="0"/>
      <c:spPr>
        <a:noFill/>
        <a:ln w="29763">
          <a:noFill/>
        </a:ln>
      </c:spPr>
    </c:sideWall>
    <c:backWall>
      <c:thickness val="0"/>
      <c:spPr>
        <a:noFill/>
        <a:ln w="29763">
          <a:noFill/>
        </a:ln>
      </c:spPr>
    </c:backWall>
    <c:plotArea>
      <c:layout>
        <c:manualLayout>
          <c:layoutTarget val="inner"/>
          <c:xMode val="edge"/>
          <c:yMode val="edge"/>
          <c:x val="2.2208372842611236E-3"/>
          <c:y val="0.20050038856772109"/>
          <c:w val="0.63322641638688504"/>
          <c:h val="0.5954835043420149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06/2012</c:v>
                </c:pt>
              </c:strCache>
            </c:strRef>
          </c:tx>
          <c:spPr>
            <a:solidFill>
              <a:srgbClr val="1F497D">
                <a:lumMod val="20000"/>
                <a:lumOff val="8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lang="cs-CZ" sz="10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13.6</c:v>
                </c:pt>
                <c:pt idx="1">
                  <c:v>86.4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12/2012</c:v>
                </c:pt>
              </c:strCache>
            </c:strRef>
          </c:tx>
          <c:spPr>
            <a:solidFill>
              <a:srgbClr val="1F497D"/>
            </a:solidFill>
          </c:spPr>
          <c:invertIfNegative val="0"/>
          <c:dLbls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12.2</c:v>
                </c:pt>
                <c:pt idx="1">
                  <c:v>87.8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133076480"/>
        <c:axId val="133078016"/>
        <c:axId val="0"/>
      </c:bar3DChart>
      <c:catAx>
        <c:axId val="1330764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33078016"/>
        <c:crosses val="autoZero"/>
        <c:auto val="1"/>
        <c:lblAlgn val="ctr"/>
        <c:lblOffset val="100"/>
        <c:noMultiLvlLbl val="0"/>
      </c:catAx>
      <c:valAx>
        <c:axId val="1330780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3307648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 b="1" u="sng">
              <a:solidFill>
                <a:srgbClr val="0070C0"/>
              </a:solidFill>
            </a:defRPr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2109"/>
      </a:pPr>
      <a:endParaRPr lang="en-US"/>
    </a:p>
  </c:txPr>
  <c:externalData r:id="rId2">
    <c:autoUpdate val="0"/>
  </c:externalData>
  <c:userShapes r:id="rId3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0"/>
      <c:rotY val="0"/>
      <c:depthPercent val="100"/>
      <c:rAngAx val="1"/>
    </c:view3D>
    <c:floor>
      <c:thickness val="0"/>
    </c:floor>
    <c:sideWall>
      <c:thickness val="0"/>
      <c:spPr>
        <a:noFill/>
        <a:ln w="29763">
          <a:noFill/>
        </a:ln>
      </c:spPr>
    </c:sideWall>
    <c:backWall>
      <c:thickness val="0"/>
      <c:spPr>
        <a:noFill/>
        <a:ln w="29763">
          <a:noFill/>
        </a:ln>
      </c:spPr>
    </c:backWall>
    <c:plotArea>
      <c:layout>
        <c:manualLayout>
          <c:layoutTarget val="inner"/>
          <c:xMode val="edge"/>
          <c:yMode val="edge"/>
          <c:x val="2.2208372842611236E-3"/>
          <c:y val="0.16254396623393233"/>
          <c:w val="0.64956467803245854"/>
          <c:h val="0.6334399181428663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12/2011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lang="cs-CZ" sz="10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68.7</c:v>
                </c:pt>
                <c:pt idx="1">
                  <c:v>31.3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06/2012</c:v>
                </c:pt>
              </c:strCache>
            </c:strRef>
          </c:tx>
          <c:spPr>
            <a:solidFill>
              <a:srgbClr val="1F497D">
                <a:lumMod val="20000"/>
                <a:lumOff val="8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10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70.7</c:v>
                </c:pt>
                <c:pt idx="1">
                  <c:v>29.3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12/2012</c:v>
                </c:pt>
              </c:strCache>
            </c:strRef>
          </c:tx>
          <c:spPr>
            <a:solidFill>
              <a:srgbClr val="1F497D"/>
            </a:solidFill>
          </c:spPr>
          <c:invertIfNegative val="0"/>
          <c:dLbls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Sheet1!$D$2:$D$3</c:f>
              <c:numCache>
                <c:formatCode>0.0</c:formatCode>
                <c:ptCount val="2"/>
                <c:pt idx="0">
                  <c:v>73.414634146341456</c:v>
                </c:pt>
                <c:pt idx="1">
                  <c:v>26.585365853658537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133153536"/>
        <c:axId val="133155072"/>
        <c:axId val="0"/>
      </c:bar3DChart>
      <c:catAx>
        <c:axId val="1331535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33155072"/>
        <c:crosses val="autoZero"/>
        <c:auto val="1"/>
        <c:lblAlgn val="ctr"/>
        <c:lblOffset val="100"/>
        <c:noMultiLvlLbl val="0"/>
      </c:catAx>
      <c:valAx>
        <c:axId val="1331550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3315353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 b="1" u="sng">
              <a:solidFill>
                <a:srgbClr val="0070C0"/>
              </a:solidFill>
            </a:defRPr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2109"/>
      </a:pPr>
      <a:endParaRPr lang="en-US"/>
    </a:p>
  </c:txPr>
  <c:externalData r:id="rId2">
    <c:autoUpdate val="0"/>
  </c:externalData>
  <c:userShapes r:id="rId3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0"/>
      <c:rotY val="0"/>
      <c:depthPercent val="100"/>
      <c:rAngAx val="1"/>
    </c:view3D>
    <c:floor>
      <c:thickness val="0"/>
    </c:floor>
    <c:sideWall>
      <c:thickness val="0"/>
      <c:spPr>
        <a:noFill/>
        <a:ln w="29763">
          <a:noFill/>
        </a:ln>
      </c:spPr>
    </c:sideWall>
    <c:backWall>
      <c:thickness val="0"/>
      <c:spPr>
        <a:noFill/>
        <a:ln w="29763">
          <a:noFill/>
        </a:ln>
      </c:spPr>
    </c:backWall>
    <c:plotArea>
      <c:layout>
        <c:manualLayout>
          <c:layoutTarget val="inner"/>
          <c:xMode val="edge"/>
          <c:yMode val="edge"/>
          <c:x val="2.2208372842611236E-3"/>
          <c:y val="0.16254396623393233"/>
          <c:w val="0.64956467803245854"/>
          <c:h val="0.6334399181428663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12/2011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lang="cs-CZ" sz="10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Jsou přínosem, podporují odbyt sezónních a lokálních potravin, trhy patří k tradicím</c:v>
                </c:pt>
                <c:pt idx="1">
                  <c:v>Tento typ programu na veřejných prostranstvích mě neláká</c:v>
                </c:pt>
                <c:pt idx="2">
                  <c:v>Vadí mi hluk a zábor prostranství při těchto akcích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76.3</c:v>
                </c:pt>
                <c:pt idx="1">
                  <c:v>19.2</c:v>
                </c:pt>
                <c:pt idx="2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06/2012</c:v>
                </c:pt>
              </c:strCache>
            </c:strRef>
          </c:tx>
          <c:spPr>
            <a:solidFill>
              <a:srgbClr val="1F497D">
                <a:lumMod val="20000"/>
                <a:lumOff val="8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10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Jsou přínosem, podporují odbyt sezónních a lokálních potravin, trhy patří k tradicím</c:v>
                </c:pt>
                <c:pt idx="1">
                  <c:v>Tento typ programu na veřejných prostranstvích mě neláká</c:v>
                </c:pt>
                <c:pt idx="2">
                  <c:v>Vadí mi hluk a zábor prostranství při těchto akcích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76.400000000000006</c:v>
                </c:pt>
                <c:pt idx="1">
                  <c:v>18.3</c:v>
                </c:pt>
                <c:pt idx="2">
                  <c:v>5.2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12/2012</c:v>
                </c:pt>
              </c:strCache>
            </c:strRef>
          </c:tx>
          <c:spPr>
            <a:solidFill>
              <a:srgbClr val="1F497D"/>
            </a:solidFill>
          </c:spPr>
          <c:invertIfNegative val="0"/>
          <c:dLbls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Jsou přínosem, podporují odbyt sezónních a lokálních potravin, trhy patří k tradicím</c:v>
                </c:pt>
                <c:pt idx="1">
                  <c:v>Tento typ programu na veřejných prostranstvích mě neláká</c:v>
                </c:pt>
                <c:pt idx="2">
                  <c:v>Vadí mi hluk a zábor prostranství při těchto akcích</c:v>
                </c:pt>
              </c:strCache>
            </c:strRef>
          </c:cat>
          <c:val>
            <c:numRef>
              <c:f>Sheet1!$D$2:$D$4</c:f>
              <c:numCache>
                <c:formatCode>0.0</c:formatCode>
                <c:ptCount val="3"/>
                <c:pt idx="0">
                  <c:v>79.024390243902445</c:v>
                </c:pt>
                <c:pt idx="1">
                  <c:v>16.341463414634148</c:v>
                </c:pt>
                <c:pt idx="2">
                  <c:v>4.6341463414634143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133244416"/>
        <c:axId val="133245952"/>
        <c:axId val="0"/>
      </c:bar3DChart>
      <c:catAx>
        <c:axId val="1332444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 b="1"/>
            </a:pPr>
            <a:endParaRPr lang="en-US"/>
          </a:p>
        </c:txPr>
        <c:crossAx val="133245952"/>
        <c:crosses val="autoZero"/>
        <c:auto val="1"/>
        <c:lblAlgn val="ctr"/>
        <c:lblOffset val="1000"/>
        <c:noMultiLvlLbl val="0"/>
      </c:catAx>
      <c:valAx>
        <c:axId val="1332459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332444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914273303396021"/>
          <c:y val="0.23293138332684574"/>
          <c:w val="0.16479494479348547"/>
          <c:h val="0.23868442392292044"/>
        </c:manualLayout>
      </c:layout>
      <c:overlay val="0"/>
      <c:txPr>
        <a:bodyPr/>
        <a:lstStyle/>
        <a:p>
          <a:pPr>
            <a:defRPr sz="1200" b="1" u="sng">
              <a:solidFill>
                <a:srgbClr val="0070C0"/>
              </a:solidFill>
            </a:defRPr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2109"/>
      </a:pPr>
      <a:endParaRPr lang="en-US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4947078675930392"/>
          <c:y val="0.25846440276085125"/>
          <c:w val="0.73416546588443066"/>
          <c:h val="0.74153559723914897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1= zcela spokojen/a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Sheet1!$B$2:$B$7</c:f>
              <c:numCache>
                <c:formatCode>0.0</c:formatCode>
                <c:ptCount val="6"/>
                <c:pt idx="0">
                  <c:v>3.4146341463414638</c:v>
                </c:pt>
                <c:pt idx="1">
                  <c:v>7.8048780487804876</c:v>
                </c:pt>
                <c:pt idx="2">
                  <c:v>5.3658536585365857</c:v>
                </c:pt>
                <c:pt idx="3">
                  <c:v>3.6585365853658534</c:v>
                </c:pt>
                <c:pt idx="4">
                  <c:v>8.7804878048780477</c:v>
                </c:pt>
                <c:pt idx="5">
                  <c:v>6.3414634146341466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2= spíše spokojen/a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Sheet1!$C$2:$C$7</c:f>
              <c:numCache>
                <c:formatCode>0.0</c:formatCode>
                <c:ptCount val="6"/>
                <c:pt idx="0">
                  <c:v>17.804878048780488</c:v>
                </c:pt>
                <c:pt idx="1">
                  <c:v>14.878048780487804</c:v>
                </c:pt>
                <c:pt idx="2">
                  <c:v>29.512195121951219</c:v>
                </c:pt>
                <c:pt idx="3">
                  <c:v>16.097560975609756</c:v>
                </c:pt>
                <c:pt idx="4">
                  <c:v>16.097560975609756</c:v>
                </c:pt>
                <c:pt idx="5">
                  <c:v>18.536585365853657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3= ani spokojen/a ani nespokojen/a</c:v>
                </c:pt>
              </c:strCache>
            </c:strRef>
          </c:tx>
          <c:spPr>
            <a:solidFill>
              <a:srgbClr val="8064A2">
                <a:lumMod val="60000"/>
                <a:lumOff val="40000"/>
              </a:srgbClr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Sheet1!$D$2:$D$7</c:f>
              <c:numCache>
                <c:formatCode>0.0</c:formatCode>
                <c:ptCount val="6"/>
                <c:pt idx="0">
                  <c:v>20.243902439024392</c:v>
                </c:pt>
                <c:pt idx="1">
                  <c:v>23.902439024390244</c:v>
                </c:pt>
                <c:pt idx="2">
                  <c:v>32.195121951219512</c:v>
                </c:pt>
                <c:pt idx="3">
                  <c:v>18.536585365853657</c:v>
                </c:pt>
                <c:pt idx="4">
                  <c:v>21.463414634146343</c:v>
                </c:pt>
                <c:pt idx="5">
                  <c:v>26.341463414634148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4= spíše nespokojen/a</c:v>
                </c:pt>
              </c:strCache>
            </c:strRef>
          </c:tx>
          <c:spPr>
            <a:solidFill>
              <a:srgbClr val="FF7C80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Sheet1!$E$2:$E$7</c:f>
              <c:numCache>
                <c:formatCode>0.0</c:formatCode>
                <c:ptCount val="6"/>
                <c:pt idx="0">
                  <c:v>30</c:v>
                </c:pt>
                <c:pt idx="1">
                  <c:v>21.707317073170731</c:v>
                </c:pt>
                <c:pt idx="2">
                  <c:v>19.756097560975611</c:v>
                </c:pt>
                <c:pt idx="3">
                  <c:v>22.439024390243905</c:v>
                </c:pt>
                <c:pt idx="4">
                  <c:v>20.975609756097562</c:v>
                </c:pt>
                <c:pt idx="5">
                  <c:v>12.682926829268293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5= zcela nespokojen/a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Sheet1!$F$2:$F$7</c:f>
              <c:numCache>
                <c:formatCode>0.0</c:formatCode>
                <c:ptCount val="6"/>
                <c:pt idx="0">
                  <c:v>24.146341463414632</c:v>
                </c:pt>
                <c:pt idx="1">
                  <c:v>20.73170731707317</c:v>
                </c:pt>
                <c:pt idx="2">
                  <c:v>11.219512195121952</c:v>
                </c:pt>
                <c:pt idx="3">
                  <c:v>25.609756097560975</c:v>
                </c:pt>
                <c:pt idx="4">
                  <c:v>21.951219512195124</c:v>
                </c:pt>
                <c:pt idx="5">
                  <c:v>11.951219512195122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6= nevím, nedokáži posoudit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Sheet1!$G$2:$G$7</c:f>
              <c:numCache>
                <c:formatCode>0.0</c:formatCode>
                <c:ptCount val="6"/>
                <c:pt idx="0">
                  <c:v>4.3902439024390238</c:v>
                </c:pt>
                <c:pt idx="1">
                  <c:v>10.975609756097562</c:v>
                </c:pt>
                <c:pt idx="2">
                  <c:v>1.9512195121951219</c:v>
                </c:pt>
                <c:pt idx="3">
                  <c:v>13.658536585365855</c:v>
                </c:pt>
                <c:pt idx="4">
                  <c:v>10.731707317073171</c:v>
                </c:pt>
                <c:pt idx="5">
                  <c:v>24.146341463414632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4194176"/>
        <c:axId val="34195712"/>
        <c:axId val="0"/>
      </c:bar3DChart>
      <c:catAx>
        <c:axId val="341941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crossAx val="34195712"/>
        <c:crosses val="autoZero"/>
        <c:auto val="1"/>
        <c:lblAlgn val="ctr"/>
        <c:lblOffset val="100"/>
        <c:noMultiLvlLbl val="0"/>
      </c:catAx>
      <c:valAx>
        <c:axId val="34195712"/>
        <c:scaling>
          <c:orientation val="minMax"/>
        </c:scaling>
        <c:delete val="0"/>
        <c:axPos val="t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3419417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4.3071306328132976E-2"/>
          <c:y val="7.5111912205257314E-2"/>
          <c:w val="0.95149963181663832"/>
          <c:h val="8.5150751185456799E-2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100"/>
      <c:rAngAx val="1"/>
    </c:view3D>
    <c:floor>
      <c:thickness val="0"/>
    </c:floor>
    <c:sideWall>
      <c:thickness val="0"/>
      <c:spPr>
        <a:noFill/>
        <a:ln w="25367">
          <a:noFill/>
        </a:ln>
      </c:spPr>
    </c:sideWall>
    <c:backWall>
      <c:thickness val="0"/>
      <c:spPr>
        <a:noFill/>
        <a:ln w="25367">
          <a:noFill/>
        </a:ln>
      </c:spPr>
    </c:backWall>
    <c:plotArea>
      <c:layout>
        <c:manualLayout>
          <c:layoutTarget val="inner"/>
          <c:xMode val="edge"/>
          <c:yMode val="edge"/>
          <c:x val="7.5642341582302208E-2"/>
          <c:y val="0.23810814691473153"/>
          <c:w val="0.92435765841769779"/>
          <c:h val="0.5399078661207531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12/2012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7C8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7C8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C000"/>
              </a:solidFill>
            </c:spPr>
          </c:dPt>
          <c:dLbls>
            <c:numFmt formatCode="#,##0.0" sourceLinked="0"/>
            <c:txPr>
              <a:bodyPr/>
              <a:lstStyle/>
              <a:p>
                <a:pPr>
                  <a:defRPr lang="cs-CZ"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Určitě ANO</c:v>
                </c:pt>
                <c:pt idx="1">
                  <c:v>Spíše ANO</c:v>
                </c:pt>
                <c:pt idx="2">
                  <c:v>Spíše NE</c:v>
                </c:pt>
                <c:pt idx="3">
                  <c:v>Určitě NE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19.26829268292683</c:v>
                </c:pt>
                <c:pt idx="1">
                  <c:v>42.926829268292686</c:v>
                </c:pt>
                <c:pt idx="2">
                  <c:v>27.560975609756099</c:v>
                </c:pt>
                <c:pt idx="3">
                  <c:v>10.24390243902439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5860864"/>
        <c:axId val="35862784"/>
        <c:axId val="0"/>
      </c:bar3DChart>
      <c:catAx>
        <c:axId val="35860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cs-CZ" sz="1000" b="1"/>
            </a:pPr>
            <a:endParaRPr lang="en-US"/>
          </a:p>
        </c:txPr>
        <c:crossAx val="35862784"/>
        <c:crosses val="autoZero"/>
        <c:auto val="1"/>
        <c:lblAlgn val="ctr"/>
        <c:lblOffset val="100"/>
        <c:noMultiLvlLbl val="0"/>
      </c:catAx>
      <c:valAx>
        <c:axId val="35862784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lang="cs-CZ" sz="1000"/>
            </a:pPr>
            <a:endParaRPr lang="en-US"/>
          </a:p>
        </c:txPr>
        <c:crossAx val="358608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en-US"/>
    </a:p>
  </c:txPr>
  <c:externalData r:id="rId2">
    <c:autoUpdate val="0"/>
  </c:externalData>
  <c:userShapes r:id="rId3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100"/>
      <c:rAngAx val="1"/>
    </c:view3D>
    <c:floor>
      <c:thickness val="0"/>
    </c:floor>
    <c:sideWall>
      <c:thickness val="0"/>
      <c:spPr>
        <a:noFill/>
        <a:ln w="25367">
          <a:noFill/>
        </a:ln>
      </c:spPr>
    </c:sideWall>
    <c:backWall>
      <c:thickness val="0"/>
      <c:spPr>
        <a:noFill/>
        <a:ln w="25367">
          <a:noFill/>
        </a:ln>
      </c:spPr>
    </c:backWall>
    <c:plotArea>
      <c:layout>
        <c:manualLayout>
          <c:layoutTarget val="inner"/>
          <c:xMode val="edge"/>
          <c:yMode val="edge"/>
          <c:x val="7.5642341582302208E-2"/>
          <c:y val="0.23810814691473153"/>
          <c:w val="0.92435765841769779"/>
          <c:h val="0.5399078661207531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12/2012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7C8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7C8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C000"/>
              </a:solidFill>
            </c:spPr>
          </c:dPt>
          <c:dLbls>
            <c:numFmt formatCode="#,##0.0" sourceLinked="0"/>
            <c:txPr>
              <a:bodyPr/>
              <a:lstStyle/>
              <a:p>
                <a:pPr>
                  <a:defRPr lang="cs-CZ"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Určitě líbí</c:v>
                </c:pt>
                <c:pt idx="1">
                  <c:v>Spíše líbí</c:v>
                </c:pt>
                <c:pt idx="2">
                  <c:v>Spíše nelíbí</c:v>
                </c:pt>
                <c:pt idx="3">
                  <c:v>Určitě nelíbí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25.365853658536587</c:v>
                </c:pt>
                <c:pt idx="1">
                  <c:v>53.902439024390247</c:v>
                </c:pt>
                <c:pt idx="2">
                  <c:v>16.585365853658537</c:v>
                </c:pt>
                <c:pt idx="3">
                  <c:v>4.1463414634146343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6142080"/>
        <c:axId val="36651776"/>
        <c:axId val="0"/>
      </c:bar3DChart>
      <c:catAx>
        <c:axId val="36142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cs-CZ" sz="1000" b="1"/>
            </a:pPr>
            <a:endParaRPr lang="en-US"/>
          </a:p>
        </c:txPr>
        <c:crossAx val="36651776"/>
        <c:crosses val="autoZero"/>
        <c:auto val="1"/>
        <c:lblAlgn val="ctr"/>
        <c:lblOffset val="100"/>
        <c:noMultiLvlLbl val="0"/>
      </c:catAx>
      <c:valAx>
        <c:axId val="36651776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lang="cs-CZ" sz="1000"/>
            </a:pPr>
            <a:endParaRPr lang="en-US"/>
          </a:p>
        </c:txPr>
        <c:crossAx val="361420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en-US"/>
    </a:p>
  </c:txPr>
  <c:externalData r:id="rId2">
    <c:autoUpdate val="0"/>
  </c:externalData>
  <c:userShapes r:id="rId3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100"/>
      <c:rAngAx val="1"/>
    </c:view3D>
    <c:floor>
      <c:thickness val="0"/>
    </c:floor>
    <c:sideWall>
      <c:thickness val="0"/>
      <c:spPr>
        <a:noFill/>
        <a:ln w="25367">
          <a:noFill/>
        </a:ln>
      </c:spPr>
    </c:sideWall>
    <c:backWall>
      <c:thickness val="0"/>
      <c:spPr>
        <a:noFill/>
        <a:ln w="25367">
          <a:noFill/>
        </a:ln>
      </c:spPr>
    </c:backWall>
    <c:plotArea>
      <c:layout>
        <c:manualLayout>
          <c:layoutTarget val="inner"/>
          <c:xMode val="edge"/>
          <c:yMode val="edge"/>
          <c:x val="7.5642341582302208E-2"/>
          <c:y val="0.2603915265840428"/>
          <c:w val="0.81465966659485356"/>
          <c:h val="0.4990550033936830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12/2012</c:v>
                </c:pt>
              </c:strCache>
            </c:strRef>
          </c:tx>
          <c:spPr>
            <a:solidFill>
              <a:srgbClr val="1F497D"/>
            </a:solidFill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 lang="cs-CZ" sz="10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1= Určitě větší</c:v>
                </c:pt>
                <c:pt idx="1">
                  <c:v>2= Spíše větší</c:v>
                </c:pt>
                <c:pt idx="2">
                  <c:v>3= Stejně rozsáhlé</c:v>
                </c:pt>
                <c:pt idx="3">
                  <c:v>4= Spíše menší</c:v>
                </c:pt>
                <c:pt idx="4">
                  <c:v>5= Určitě menší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22.682926829268293</c:v>
                </c:pt>
                <c:pt idx="1">
                  <c:v>23.902439024390244</c:v>
                </c:pt>
                <c:pt idx="2">
                  <c:v>39.512195121951223</c:v>
                </c:pt>
                <c:pt idx="3">
                  <c:v>10.731707317073171</c:v>
                </c:pt>
                <c:pt idx="4">
                  <c:v>3.1707317073170733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6775424"/>
        <c:axId val="36776960"/>
        <c:axId val="0"/>
      </c:bar3DChart>
      <c:catAx>
        <c:axId val="36775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/>
          <a:lstStyle/>
          <a:p>
            <a:pPr>
              <a:defRPr lang="cs-CZ" sz="1000" b="1"/>
            </a:pPr>
            <a:endParaRPr lang="en-US"/>
          </a:p>
        </c:txPr>
        <c:crossAx val="36776960"/>
        <c:crosses val="autoZero"/>
        <c:auto val="1"/>
        <c:lblAlgn val="ctr"/>
        <c:lblOffset val="100"/>
        <c:noMultiLvlLbl val="0"/>
      </c:catAx>
      <c:valAx>
        <c:axId val="36776960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lang="cs-CZ" sz="1000"/>
            </a:pPr>
            <a:endParaRPr lang="en-US"/>
          </a:p>
        </c:txPr>
        <c:crossAx val="367754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en-US"/>
    </a:p>
  </c:txPr>
  <c:externalData r:id="rId2">
    <c:autoUpdate val="0"/>
  </c:externalData>
  <c:userShapes r:id="rId3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cs-CZ" sz="800"/>
            </a:pPr>
            <a:r>
              <a:rPr lang="en-US"/>
              <a:t>Vážený průměr</a:t>
            </a:r>
          </a:p>
        </c:rich>
      </c:tx>
      <c:layout>
        <c:manualLayout>
          <c:xMode val="edge"/>
          <c:yMode val="edge"/>
          <c:x val="0.41214324273528474"/>
          <c:y val="3.0593575832768018E-4"/>
        </c:manualLayout>
      </c:layout>
      <c:overlay val="0"/>
    </c:title>
    <c:autoTitleDeleted val="0"/>
    <c:view3D>
      <c:rotX val="0"/>
      <c:rotY val="0"/>
      <c:depthPercent val="100"/>
      <c:rAngAx val="1"/>
    </c:view3D>
    <c:floor>
      <c:thickness val="0"/>
      <c:spPr>
        <a:noFill/>
        <a:ln w="25400">
          <a:noFill/>
        </a:ln>
      </c:spPr>
    </c:floor>
    <c:sideWall>
      <c:thickness val="0"/>
      <c:spPr>
        <a:noFill/>
        <a:ln w="25398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0460335776755023"/>
          <c:y val="0.51974978566358443"/>
          <c:w val="0.79241755002787084"/>
          <c:h val="0.36580484684468983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12/2012</c:v>
                </c:pt>
              </c:strCache>
            </c:strRef>
          </c:tx>
          <c:spPr>
            <a:solidFill>
              <a:srgbClr val="1F497D"/>
            </a:solidFill>
          </c:spPr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10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2.48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9177216"/>
        <c:axId val="99178752"/>
        <c:axId val="0"/>
      </c:bar3DChart>
      <c:catAx>
        <c:axId val="99177216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one"/>
        <c:crossAx val="99178752"/>
        <c:crossesAt val="3"/>
        <c:auto val="1"/>
        <c:lblAlgn val="ctr"/>
        <c:lblOffset val="10"/>
        <c:noMultiLvlLbl val="0"/>
      </c:catAx>
      <c:valAx>
        <c:axId val="99178752"/>
        <c:scaling>
          <c:orientation val="minMax"/>
          <c:max val="5"/>
          <c:min val="1"/>
        </c:scaling>
        <c:delete val="0"/>
        <c:axPos val="t"/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lang="cs-CZ" sz="1000"/>
            </a:pPr>
            <a:endParaRPr lang="en-US"/>
          </a:p>
        </c:txPr>
        <c:crossAx val="99177216"/>
        <c:crosses val="autoZero"/>
        <c:crossBetween val="between"/>
        <c:majorUnit val="1"/>
      </c:valAx>
      <c:spPr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3991986106334198"/>
          <c:y val="0.1278375531970371"/>
          <c:w val="0.47512424202046882"/>
          <c:h val="0.85273603386471808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12/2011</c:v>
                </c:pt>
              </c:strCache>
            </c:strRef>
          </c:tx>
          <c:spPr>
            <a:solidFill>
              <a:srgbClr val="1F497D">
                <a:lumMod val="20000"/>
                <a:lumOff val="8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7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Sheet1!$A$2:$A$11</c:f>
              <c:numCache>
                <c:formatCode>General</c:formatCode>
                <c:ptCount val="10"/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29.6</c:v>
                </c:pt>
                <c:pt idx="1">
                  <c:v>18.2</c:v>
                </c:pt>
                <c:pt idx="2">
                  <c:v>44.5</c:v>
                </c:pt>
                <c:pt idx="3">
                  <c:v>25.8</c:v>
                </c:pt>
                <c:pt idx="4">
                  <c:v>15.2</c:v>
                </c:pt>
                <c:pt idx="5">
                  <c:v>5.9</c:v>
                </c:pt>
                <c:pt idx="6">
                  <c:v>6.2</c:v>
                </c:pt>
                <c:pt idx="7">
                  <c:v>32</c:v>
                </c:pt>
                <c:pt idx="8">
                  <c:v>5.2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06/2012</c:v>
                </c:pt>
              </c:strCache>
            </c:strRef>
          </c:tx>
          <c:spPr>
            <a:solidFill>
              <a:srgbClr val="1F497D">
                <a:lumMod val="20000"/>
                <a:lumOff val="8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7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Sheet1!$A$2:$A$11</c:f>
              <c:numCache>
                <c:formatCode>General</c:formatCode>
                <c:ptCount val="10"/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45</c:v>
                </c:pt>
                <c:pt idx="1">
                  <c:v>22.9</c:v>
                </c:pt>
                <c:pt idx="2">
                  <c:v>32.4</c:v>
                </c:pt>
                <c:pt idx="3">
                  <c:v>25.5</c:v>
                </c:pt>
                <c:pt idx="4">
                  <c:v>12.6</c:v>
                </c:pt>
                <c:pt idx="5">
                  <c:v>3.6</c:v>
                </c:pt>
                <c:pt idx="6">
                  <c:v>6</c:v>
                </c:pt>
                <c:pt idx="7">
                  <c:v>33.299999999999997</c:v>
                </c:pt>
                <c:pt idx="8">
                  <c:v>3.6</c:v>
                </c:pt>
                <c:pt idx="9">
                  <c:v>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12/2012</c:v>
                </c:pt>
              </c:strCache>
            </c:strRef>
          </c:tx>
          <c:spPr>
            <a:solidFill>
              <a:srgbClr val="1F497D"/>
            </a:solidFill>
          </c:spPr>
          <c:invertIfNegative val="0"/>
          <c:dLbls>
            <c:txPr>
              <a:bodyPr/>
              <a:lstStyle/>
              <a:p>
                <a:pPr>
                  <a:defRPr sz="7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Sheet1!$A$2:$A$11</c:f>
              <c:numCache>
                <c:formatCode>General</c:formatCode>
                <c:ptCount val="10"/>
              </c:numCache>
            </c:numRef>
          </c:cat>
          <c:val>
            <c:numRef>
              <c:f>Sheet1!$D$2:$D$11</c:f>
              <c:numCache>
                <c:formatCode>0.0</c:formatCode>
                <c:ptCount val="10"/>
                <c:pt idx="0">
                  <c:v>33.414634146341463</c:v>
                </c:pt>
                <c:pt idx="1">
                  <c:v>19.756097560975611</c:v>
                </c:pt>
                <c:pt idx="2">
                  <c:v>43.170731707317074</c:v>
                </c:pt>
                <c:pt idx="3">
                  <c:v>26.097560975609756</c:v>
                </c:pt>
                <c:pt idx="4">
                  <c:v>11.707317073170733</c:v>
                </c:pt>
                <c:pt idx="5">
                  <c:v>2.9268292682926833</c:v>
                </c:pt>
                <c:pt idx="6">
                  <c:v>5.8536585365853666</c:v>
                </c:pt>
                <c:pt idx="7">
                  <c:v>37.073170731707314</c:v>
                </c:pt>
                <c:pt idx="8">
                  <c:v>5.1219512195121952</c:v>
                </c:pt>
                <c:pt idx="9">
                  <c:v>5.3658536585365857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2660608"/>
        <c:axId val="132686976"/>
        <c:axId val="0"/>
      </c:bar3DChart>
      <c:catAx>
        <c:axId val="1326606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crossAx val="132686976"/>
        <c:crosses val="autoZero"/>
        <c:auto val="1"/>
        <c:lblAlgn val="ctr"/>
        <c:lblOffset val="100"/>
        <c:noMultiLvlLbl val="0"/>
      </c:catAx>
      <c:valAx>
        <c:axId val="132686976"/>
        <c:scaling>
          <c:orientation val="minMax"/>
        </c:scaling>
        <c:delete val="0"/>
        <c:axPos val="t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32660608"/>
        <c:crosses val="autoZero"/>
        <c:crossBetween val="between"/>
        <c:majorUnit val="20"/>
      </c:valAx>
      <c:spPr>
        <a:ln w="25400">
          <a:noFill/>
        </a:ln>
      </c:spPr>
    </c:plotArea>
    <c:legend>
      <c:legendPos val="t"/>
      <c:layout>
        <c:manualLayout>
          <c:xMode val="edge"/>
          <c:yMode val="edge"/>
          <c:x val="0.69736197783026288"/>
          <c:y val="0.22136797725422799"/>
          <c:w val="0.30263802216973706"/>
          <c:h val="0.2069767191400502"/>
        </c:manualLayout>
      </c:layout>
      <c:overlay val="0"/>
      <c:txPr>
        <a:bodyPr/>
        <a:lstStyle/>
        <a:p>
          <a:pPr>
            <a:defRPr sz="1200" b="1" u="sng">
              <a:solidFill>
                <a:srgbClr val="0070C0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3991986106334198"/>
          <c:y val="0.30788653205280458"/>
          <c:w val="0.44990119527445788"/>
          <c:h val="0.65109094681232293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12/2011</c:v>
                </c:pt>
              </c:strCache>
            </c:strRef>
          </c:tx>
          <c:spPr>
            <a:solidFill>
              <a:srgbClr val="1F497D">
                <a:lumMod val="20000"/>
                <a:lumOff val="8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7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7.8</c:v>
                </c:pt>
                <c:pt idx="1">
                  <c:v>6.7</c:v>
                </c:pt>
                <c:pt idx="2">
                  <c:v>2.4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06/2012</c:v>
                </c:pt>
              </c:strCache>
            </c:strRef>
          </c:tx>
          <c:spPr>
            <a:solidFill>
              <a:srgbClr val="1F497D">
                <a:lumMod val="20000"/>
                <a:lumOff val="8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7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5.7</c:v>
                </c:pt>
                <c:pt idx="1">
                  <c:v>11.2</c:v>
                </c:pt>
                <c:pt idx="2">
                  <c:v>3.6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12/2012</c:v>
                </c:pt>
              </c:strCache>
            </c:strRef>
          </c:tx>
          <c:spPr>
            <a:solidFill>
              <a:srgbClr val="1F497D"/>
            </a:solidFill>
          </c:spPr>
          <c:invertIfNegative val="0"/>
          <c:dLbls>
            <c:txPr>
              <a:bodyPr/>
              <a:lstStyle/>
              <a:p>
                <a:pPr>
                  <a:defRPr sz="7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0.0</c:formatCode>
                <c:ptCount val="3"/>
                <c:pt idx="0">
                  <c:v>5.1219512195121952</c:v>
                </c:pt>
                <c:pt idx="1">
                  <c:v>15.853658536585366</c:v>
                </c:pt>
                <c:pt idx="2">
                  <c:v>4.1463414634146343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4553600"/>
        <c:axId val="134555136"/>
        <c:axId val="0"/>
      </c:bar3DChart>
      <c:catAx>
        <c:axId val="1345536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crossAx val="134555136"/>
        <c:crosses val="autoZero"/>
        <c:auto val="1"/>
        <c:lblAlgn val="ctr"/>
        <c:lblOffset val="100"/>
        <c:noMultiLvlLbl val="0"/>
      </c:catAx>
      <c:valAx>
        <c:axId val="134555136"/>
        <c:scaling>
          <c:orientation val="minMax"/>
        </c:scaling>
        <c:delete val="0"/>
        <c:axPos val="t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34553600"/>
        <c:crosses val="autoZero"/>
        <c:crossBetween val="between"/>
      </c:valAx>
      <c:spPr>
        <a:ln w="25400">
          <a:noFill/>
        </a:ln>
      </c:spPr>
    </c:plotArea>
    <c:legend>
      <c:legendPos val="t"/>
      <c:layout>
        <c:manualLayout>
          <c:xMode val="edge"/>
          <c:yMode val="edge"/>
          <c:x val="0.6760999496373985"/>
          <c:y val="0.33780009681829548"/>
          <c:w val="0.26536389668261329"/>
          <c:h val="0.28303295642548015"/>
        </c:manualLayout>
      </c:layout>
      <c:overlay val="0"/>
      <c:txPr>
        <a:bodyPr/>
        <a:lstStyle/>
        <a:p>
          <a:pPr>
            <a:defRPr sz="1000" b="1" u="sng">
              <a:solidFill>
                <a:srgbClr val="0070C0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8038358954435636"/>
          <c:y val="0.22804263726619572"/>
          <c:w val="0.51123135252909613"/>
          <c:h val="0.58983926028421085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1= určitě ANO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Sheet1!$B$2:$B$6</c:f>
              <c:numCache>
                <c:formatCode>0.0</c:formatCode>
                <c:ptCount val="5"/>
                <c:pt idx="0">
                  <c:v>38.048780487804876</c:v>
                </c:pt>
                <c:pt idx="1">
                  <c:v>38.536585365853661</c:v>
                </c:pt>
                <c:pt idx="2">
                  <c:v>25.609756097560975</c:v>
                </c:pt>
                <c:pt idx="3">
                  <c:v>31.463414634146343</c:v>
                </c:pt>
                <c:pt idx="4">
                  <c:v>43.170731707317074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2= spíše ANO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Sheet1!$C$2:$C$6</c:f>
              <c:numCache>
                <c:formatCode>0.0</c:formatCode>
                <c:ptCount val="5"/>
                <c:pt idx="0">
                  <c:v>40.975609756097562</c:v>
                </c:pt>
                <c:pt idx="1">
                  <c:v>35.365853658536587</c:v>
                </c:pt>
                <c:pt idx="2">
                  <c:v>33.170731707317074</c:v>
                </c:pt>
                <c:pt idx="3">
                  <c:v>34.878048780487802</c:v>
                </c:pt>
                <c:pt idx="4">
                  <c:v>43.658536585365852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3= spíše NE</c:v>
                </c:pt>
              </c:strCache>
            </c:strRef>
          </c:tx>
          <c:spPr>
            <a:solidFill>
              <a:srgbClr val="FF7C80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Sheet1!$D$2:$D$6</c:f>
              <c:numCache>
                <c:formatCode>0.0</c:formatCode>
                <c:ptCount val="5"/>
                <c:pt idx="0">
                  <c:v>10.975609756097562</c:v>
                </c:pt>
                <c:pt idx="1">
                  <c:v>14.146341463414632</c:v>
                </c:pt>
                <c:pt idx="2">
                  <c:v>23.658536585365852</c:v>
                </c:pt>
                <c:pt idx="3">
                  <c:v>15.853658536585366</c:v>
                </c:pt>
                <c:pt idx="4">
                  <c:v>7.5609756097560972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4= určitě NE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Sheet1!$E$2:$E$6</c:f>
              <c:numCache>
                <c:formatCode>0.0</c:formatCode>
                <c:ptCount val="5"/>
                <c:pt idx="0">
                  <c:v>1.9512195121951219</c:v>
                </c:pt>
                <c:pt idx="1">
                  <c:v>4.3902439024390238</c:v>
                </c:pt>
                <c:pt idx="2">
                  <c:v>8.536585365853659</c:v>
                </c:pt>
                <c:pt idx="3">
                  <c:v>12.439024390243903</c:v>
                </c:pt>
                <c:pt idx="4">
                  <c:v>3.4146341463414638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nevím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Sheet1!$F$2:$F$6</c:f>
              <c:numCache>
                <c:formatCode>0.0</c:formatCode>
                <c:ptCount val="5"/>
                <c:pt idx="0">
                  <c:v>8.0487804878048781</c:v>
                </c:pt>
                <c:pt idx="1">
                  <c:v>7.5609756097560972</c:v>
                </c:pt>
                <c:pt idx="2">
                  <c:v>9.0243902439024382</c:v>
                </c:pt>
                <c:pt idx="3">
                  <c:v>5.3658536585365857</c:v>
                </c:pt>
                <c:pt idx="4">
                  <c:v>2.1951219512195119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5766016"/>
        <c:axId val="135767552"/>
        <c:axId val="0"/>
      </c:bar3DChart>
      <c:catAx>
        <c:axId val="1357660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crossAx val="135767552"/>
        <c:crosses val="autoZero"/>
        <c:auto val="1"/>
        <c:lblAlgn val="ctr"/>
        <c:lblOffset val="100"/>
        <c:noMultiLvlLbl val="0"/>
      </c:catAx>
      <c:valAx>
        <c:axId val="135767552"/>
        <c:scaling>
          <c:orientation val="minMax"/>
        </c:scaling>
        <c:delete val="0"/>
        <c:axPos val="t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35766016"/>
        <c:crosses val="autoZero"/>
        <c:crossBetween val="between"/>
      </c:valAx>
      <c:spPr>
        <a:ln w="25400">
          <a:noFill/>
        </a:ln>
      </c:spPr>
    </c:plotArea>
    <c:legend>
      <c:legendPos val="t"/>
      <c:layout>
        <c:manualLayout>
          <c:xMode val="edge"/>
          <c:yMode val="edge"/>
          <c:x val="1.15903704180938E-2"/>
          <c:y val="5.6478573087838727E-2"/>
          <c:w val="0.8740040878794828"/>
          <c:h val="5.4558789291754096E-2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100"/>
      <c:rAngAx val="1"/>
    </c:view3D>
    <c:floor>
      <c:thickness val="0"/>
      <c:spPr>
        <a:noFill/>
        <a:ln w="25400">
          <a:noFill/>
        </a:ln>
      </c:spPr>
    </c:floor>
    <c:sideWall>
      <c:thickness val="0"/>
      <c:spPr>
        <a:noFill/>
        <a:ln w="25398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4538150230401404"/>
          <c:y val="0.22675315352603179"/>
          <c:w val="0.57419728259366531"/>
          <c:h val="0.59206350809506014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06/2012</c:v>
                </c:pt>
              </c:strCache>
            </c:strRef>
          </c:tx>
          <c:spPr>
            <a:solidFill>
              <a:srgbClr val="1F497D">
                <a:lumMod val="20000"/>
                <a:lumOff val="8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8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1.84</c:v>
                </c:pt>
                <c:pt idx="1">
                  <c:v>1.8</c:v>
                </c:pt>
                <c:pt idx="2">
                  <c:v>2.12</c:v>
                </c:pt>
                <c:pt idx="3">
                  <c:v>2.2400000000000002</c:v>
                </c:pt>
                <c:pt idx="4">
                  <c:v>1.87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12/2012</c:v>
                </c:pt>
              </c:strCache>
            </c:strRef>
          </c:tx>
          <c:spPr>
            <a:solidFill>
              <a:srgbClr val="1F497D"/>
            </a:solidFill>
          </c:spPr>
          <c:invertIfNegative val="0"/>
          <c:dLbls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Sheet1!$C$2:$C$6</c:f>
              <c:numCache>
                <c:formatCode>0.00</c:formatCode>
                <c:ptCount val="5"/>
                <c:pt idx="0">
                  <c:v>1.7480106100795756</c:v>
                </c:pt>
                <c:pt idx="1">
                  <c:v>1.8311345646437995</c:v>
                </c:pt>
                <c:pt idx="2">
                  <c:v>2.1662198391420913</c:v>
                </c:pt>
                <c:pt idx="3">
                  <c:v>2.097938144329897</c:v>
                </c:pt>
                <c:pt idx="4">
                  <c:v>1.7057356608478802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5482368"/>
        <c:axId val="135488256"/>
        <c:axId val="0"/>
      </c:bar3DChart>
      <c:catAx>
        <c:axId val="13548236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one"/>
        <c:crossAx val="135488256"/>
        <c:crossesAt val="2.5"/>
        <c:auto val="1"/>
        <c:lblAlgn val="ctr"/>
        <c:lblOffset val="10"/>
        <c:noMultiLvlLbl val="0"/>
      </c:catAx>
      <c:valAx>
        <c:axId val="135488256"/>
        <c:scaling>
          <c:orientation val="minMax"/>
          <c:max val="4"/>
          <c:min val="1"/>
        </c:scaling>
        <c:delete val="0"/>
        <c:axPos val="t"/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lang="cs-CZ" sz="1000"/>
            </a:pPr>
            <a:endParaRPr lang="en-US"/>
          </a:p>
        </c:txPr>
        <c:crossAx val="135482368"/>
        <c:crosses val="autoZero"/>
        <c:crossBetween val="between"/>
        <c:majorUnit val="1"/>
      </c:valAx>
      <c:spPr>
        <a:ln w="25400">
          <a:noFill/>
        </a:ln>
      </c:spPr>
    </c:plotArea>
    <c:legend>
      <c:legendPos val="l"/>
      <c:layout>
        <c:manualLayout>
          <c:xMode val="edge"/>
          <c:yMode val="edge"/>
          <c:x val="7.9563619195359668E-3"/>
          <c:y val="8.1011453272868669E-2"/>
          <c:w val="0.30279701885138099"/>
          <c:h val="0.11987809435315268"/>
        </c:manualLayout>
      </c:layout>
      <c:overlay val="0"/>
      <c:txPr>
        <a:bodyPr/>
        <a:lstStyle/>
        <a:p>
          <a:pPr>
            <a:defRPr sz="1100" b="1" u="sng">
              <a:solidFill>
                <a:srgbClr val="0070C0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8038358954435636"/>
          <c:y val="0.22804263726619572"/>
          <c:w val="0.51123135252909613"/>
          <c:h val="0.73093460766057583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1= určitě ANO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Sheet1!$A$2:$A$8</c:f>
              <c:numCache>
                <c:formatCode>General</c:formatCode>
                <c:ptCount val="7"/>
              </c:numCache>
            </c:numRef>
          </c:cat>
          <c:val>
            <c:numRef>
              <c:f>Sheet1!$B$2:$B$8</c:f>
              <c:numCache>
                <c:formatCode>0.0</c:formatCode>
                <c:ptCount val="7"/>
                <c:pt idx="0">
                  <c:v>9.2682926829268286</c:v>
                </c:pt>
                <c:pt idx="1">
                  <c:v>6.5853658536585371</c:v>
                </c:pt>
                <c:pt idx="2">
                  <c:v>8.536585365853659</c:v>
                </c:pt>
                <c:pt idx="3">
                  <c:v>11.951219512195122</c:v>
                </c:pt>
                <c:pt idx="4">
                  <c:v>10.487804878048781</c:v>
                </c:pt>
                <c:pt idx="5">
                  <c:v>10</c:v>
                </c:pt>
                <c:pt idx="6">
                  <c:v>19.512195121951219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2= spíše ANO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Sheet1!$A$2:$A$8</c:f>
              <c:numCache>
                <c:formatCode>General</c:formatCode>
                <c:ptCount val="7"/>
              </c:numCache>
            </c:numRef>
          </c:cat>
          <c:val>
            <c:numRef>
              <c:f>Sheet1!$C$2:$C$8</c:f>
              <c:numCache>
                <c:formatCode>0.0</c:formatCode>
                <c:ptCount val="7"/>
                <c:pt idx="0">
                  <c:v>16.585365853658537</c:v>
                </c:pt>
                <c:pt idx="1">
                  <c:v>16.585365853658537</c:v>
                </c:pt>
                <c:pt idx="2">
                  <c:v>15.853658536585366</c:v>
                </c:pt>
                <c:pt idx="3">
                  <c:v>23.902439024390244</c:v>
                </c:pt>
                <c:pt idx="4">
                  <c:v>15.853658536585366</c:v>
                </c:pt>
                <c:pt idx="5">
                  <c:v>15.121951219512194</c:v>
                </c:pt>
                <c:pt idx="6">
                  <c:v>20.487804878048781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3= spíše NE</c:v>
                </c:pt>
              </c:strCache>
            </c:strRef>
          </c:tx>
          <c:spPr>
            <a:solidFill>
              <a:srgbClr val="FF7C80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Sheet1!$A$2:$A$8</c:f>
              <c:numCache>
                <c:formatCode>General</c:formatCode>
                <c:ptCount val="7"/>
              </c:numCache>
            </c:numRef>
          </c:cat>
          <c:val>
            <c:numRef>
              <c:f>Sheet1!$D$2:$D$8</c:f>
              <c:numCache>
                <c:formatCode>0.0</c:formatCode>
                <c:ptCount val="7"/>
                <c:pt idx="0">
                  <c:v>17.560975609756095</c:v>
                </c:pt>
                <c:pt idx="1">
                  <c:v>18.536585365853657</c:v>
                </c:pt>
                <c:pt idx="2">
                  <c:v>17.317073170731707</c:v>
                </c:pt>
                <c:pt idx="3">
                  <c:v>20.73170731707317</c:v>
                </c:pt>
                <c:pt idx="4">
                  <c:v>23.902439024390244</c:v>
                </c:pt>
                <c:pt idx="5">
                  <c:v>24.634146341463413</c:v>
                </c:pt>
                <c:pt idx="6">
                  <c:v>19.756097560975611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4= určitě NE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Sheet1!$A$2:$A$8</c:f>
              <c:numCache>
                <c:formatCode>General</c:formatCode>
                <c:ptCount val="7"/>
              </c:numCache>
            </c:numRef>
          </c:cat>
          <c:val>
            <c:numRef>
              <c:f>Sheet1!$E$2:$E$8</c:f>
              <c:numCache>
                <c:formatCode>0.0</c:formatCode>
                <c:ptCount val="7"/>
                <c:pt idx="0">
                  <c:v>50.487804878048777</c:v>
                </c:pt>
                <c:pt idx="1">
                  <c:v>53.902439024390247</c:v>
                </c:pt>
                <c:pt idx="2">
                  <c:v>53.902439024390247</c:v>
                </c:pt>
                <c:pt idx="3">
                  <c:v>40.487804878048784</c:v>
                </c:pt>
                <c:pt idx="4">
                  <c:v>47.804878048780488</c:v>
                </c:pt>
                <c:pt idx="5">
                  <c:v>44.146341463414636</c:v>
                </c:pt>
                <c:pt idx="6">
                  <c:v>37.31707317073171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nevím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Sheet1!$A$2:$A$8</c:f>
              <c:numCache>
                <c:formatCode>General</c:formatCode>
                <c:ptCount val="7"/>
              </c:numCache>
            </c:numRef>
          </c:cat>
          <c:val>
            <c:numRef>
              <c:f>Sheet1!$F$2:$F$8</c:f>
              <c:numCache>
                <c:formatCode>0.0</c:formatCode>
                <c:ptCount val="7"/>
                <c:pt idx="0">
                  <c:v>6.0975609756097562</c:v>
                </c:pt>
                <c:pt idx="1">
                  <c:v>4.3902439024390238</c:v>
                </c:pt>
                <c:pt idx="2">
                  <c:v>4.3902439024390238</c:v>
                </c:pt>
                <c:pt idx="3">
                  <c:v>2.9268292682926833</c:v>
                </c:pt>
                <c:pt idx="4">
                  <c:v>1.9512195121951219</c:v>
                </c:pt>
                <c:pt idx="5">
                  <c:v>6.0975609756097562</c:v>
                </c:pt>
                <c:pt idx="6">
                  <c:v>2.9268292682926833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5126400"/>
        <c:axId val="135029888"/>
        <c:axId val="0"/>
      </c:bar3DChart>
      <c:catAx>
        <c:axId val="1351264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crossAx val="135029888"/>
        <c:crosses val="autoZero"/>
        <c:auto val="1"/>
        <c:lblAlgn val="ctr"/>
        <c:lblOffset val="100"/>
        <c:noMultiLvlLbl val="0"/>
      </c:catAx>
      <c:valAx>
        <c:axId val="135029888"/>
        <c:scaling>
          <c:orientation val="minMax"/>
        </c:scaling>
        <c:delete val="0"/>
        <c:axPos val="t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35126400"/>
        <c:crosses val="autoZero"/>
        <c:crossBetween val="between"/>
      </c:valAx>
      <c:spPr>
        <a:ln w="25400">
          <a:noFill/>
        </a:ln>
      </c:spPr>
    </c:plotArea>
    <c:legend>
      <c:legendPos val="t"/>
      <c:layout>
        <c:manualLayout>
          <c:xMode val="edge"/>
          <c:yMode val="edge"/>
          <c:x val="9.1184120606653627E-3"/>
          <c:y val="8.2132336535632205E-2"/>
          <c:w val="0.8740040878794828"/>
          <c:h val="5.4558789291754096E-2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100"/>
      <c:rAngAx val="1"/>
    </c:view3D>
    <c:floor>
      <c:thickness val="0"/>
      <c:spPr>
        <a:noFill/>
        <a:ln w="25400">
          <a:noFill/>
        </a:ln>
      </c:spPr>
    </c:floor>
    <c:sideWall>
      <c:thickness val="0"/>
      <c:spPr>
        <a:noFill/>
        <a:ln w="25398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4538150230401404"/>
          <c:y val="0.22675315352603179"/>
          <c:w val="0.57419728259366531"/>
          <c:h val="0.72995235354413979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12/2011</c:v>
                </c:pt>
              </c:strCache>
            </c:strRef>
          </c:tx>
          <c:spPr>
            <a:solidFill>
              <a:srgbClr val="1F497D">
                <a:lumMod val="20000"/>
                <a:lumOff val="8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8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Sheet1!$A$2:$A$8</c:f>
              <c:numCache>
                <c:formatCode>General</c:formatCode>
                <c:ptCount val="7"/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3.12</c:v>
                </c:pt>
                <c:pt idx="1">
                  <c:v>3.17</c:v>
                </c:pt>
                <c:pt idx="2">
                  <c:v>3</c:v>
                </c:pt>
                <c:pt idx="3">
                  <c:v>2.89</c:v>
                </c:pt>
                <c:pt idx="4">
                  <c:v>3.09</c:v>
                </c:pt>
                <c:pt idx="5">
                  <c:v>3.2</c:v>
                </c:pt>
                <c:pt idx="6">
                  <c:v>2.79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06/2012</c:v>
                </c:pt>
              </c:strCache>
            </c:strRef>
          </c:tx>
          <c:spPr>
            <a:solidFill>
              <a:srgbClr val="1F497D">
                <a:lumMod val="20000"/>
                <a:lumOff val="8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8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Sheet1!$A$2:$A$8</c:f>
              <c:numCache>
                <c:formatCode>General</c:formatCode>
                <c:ptCount val="7"/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3.3</c:v>
                </c:pt>
                <c:pt idx="1">
                  <c:v>3.36</c:v>
                </c:pt>
                <c:pt idx="2">
                  <c:v>3.18</c:v>
                </c:pt>
                <c:pt idx="3">
                  <c:v>3.01</c:v>
                </c:pt>
                <c:pt idx="4">
                  <c:v>3.08</c:v>
                </c:pt>
                <c:pt idx="5">
                  <c:v>3.32</c:v>
                </c:pt>
                <c:pt idx="6">
                  <c:v>2.88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12/2012</c:v>
                </c:pt>
              </c:strCache>
            </c:strRef>
          </c:tx>
          <c:spPr>
            <a:solidFill>
              <a:srgbClr val="1F497D"/>
            </a:solidFill>
          </c:spPr>
          <c:invertIfNegative val="0"/>
          <c:dLbls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Sheet1!$A$2:$A$8</c:f>
              <c:numCache>
                <c:formatCode>General</c:formatCode>
                <c:ptCount val="7"/>
              </c:numCache>
            </c:numRef>
          </c:cat>
          <c:val>
            <c:numRef>
              <c:f>Sheet1!$D$2:$D$8</c:f>
              <c:numCache>
                <c:formatCode>0.00</c:formatCode>
                <c:ptCount val="7"/>
                <c:pt idx="0">
                  <c:v>3.1636363636363636</c:v>
                </c:pt>
                <c:pt idx="1">
                  <c:v>3.2525510204081631</c:v>
                </c:pt>
                <c:pt idx="2">
                  <c:v>3.2193877551020407</c:v>
                </c:pt>
                <c:pt idx="3">
                  <c:v>2.9246231155778895</c:v>
                </c:pt>
                <c:pt idx="4">
                  <c:v>3.1119402985074629</c:v>
                </c:pt>
                <c:pt idx="5">
                  <c:v>3.0961038961038962</c:v>
                </c:pt>
                <c:pt idx="6">
                  <c:v>2.7713567839195981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6159232"/>
        <c:axId val="136160768"/>
        <c:axId val="0"/>
      </c:bar3DChart>
      <c:catAx>
        <c:axId val="136159232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one"/>
        <c:crossAx val="136160768"/>
        <c:crossesAt val="2.5"/>
        <c:auto val="1"/>
        <c:lblAlgn val="ctr"/>
        <c:lblOffset val="10"/>
        <c:noMultiLvlLbl val="0"/>
      </c:catAx>
      <c:valAx>
        <c:axId val="136160768"/>
        <c:scaling>
          <c:orientation val="minMax"/>
          <c:max val="4"/>
          <c:min val="1"/>
        </c:scaling>
        <c:delete val="0"/>
        <c:axPos val="t"/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lang="cs-CZ" sz="1000"/>
            </a:pPr>
            <a:endParaRPr lang="en-US"/>
          </a:p>
        </c:txPr>
        <c:crossAx val="136159232"/>
        <c:crosses val="autoZero"/>
        <c:crossBetween val="between"/>
        <c:majorUnit val="1"/>
      </c:valAx>
      <c:spPr>
        <a:ln w="25400">
          <a:noFill/>
        </a:ln>
      </c:spPr>
    </c:plotArea>
    <c:legend>
      <c:legendPos val="l"/>
      <c:layout>
        <c:manualLayout>
          <c:xMode val="edge"/>
          <c:yMode val="edge"/>
          <c:x val="2.508784945873942E-2"/>
          <c:y val="0.13167870897020925"/>
          <c:w val="0.24096314032307017"/>
          <c:h val="0.11167592811157064"/>
        </c:manualLayout>
      </c:layout>
      <c:overlay val="0"/>
      <c:txPr>
        <a:bodyPr/>
        <a:lstStyle/>
        <a:p>
          <a:pPr>
            <a:defRPr sz="1100" b="1" u="sng">
              <a:solidFill>
                <a:srgbClr val="0070C0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cs-CZ" sz="800" noProof="0"/>
            </a:pPr>
            <a:r>
              <a:rPr lang="en-US"/>
              <a:t>Vážený průměr</a:t>
            </a:r>
          </a:p>
        </c:rich>
      </c:tx>
      <c:layout>
        <c:manualLayout>
          <c:xMode val="edge"/>
          <c:yMode val="edge"/>
          <c:x val="0.56845184094224155"/>
          <c:y val="0.13776461510317234"/>
        </c:manualLayout>
      </c:layout>
      <c:overlay val="0"/>
    </c:title>
    <c:autoTitleDeleted val="0"/>
    <c:view3D>
      <c:rotX val="0"/>
      <c:rotY val="0"/>
      <c:depthPercent val="100"/>
      <c:rAngAx val="1"/>
    </c:view3D>
    <c:floor>
      <c:thickness val="0"/>
      <c:spPr>
        <a:noFill/>
        <a:ln w="25400">
          <a:noFill/>
        </a:ln>
      </c:spPr>
    </c:floor>
    <c:sideWall>
      <c:thickness val="0"/>
      <c:spPr>
        <a:noFill/>
        <a:ln w="25398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1353540571127184"/>
          <c:y val="0.20224048214322018"/>
          <c:w val="0.5130355917861168"/>
          <c:h val="0.7857014420829288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12/2011</c:v>
                </c:pt>
              </c:strCache>
            </c:strRef>
          </c:tx>
          <c:spPr>
            <a:solidFill>
              <a:srgbClr val="1F497D">
                <a:lumMod val="20000"/>
                <a:lumOff val="8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10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Bezdomovectví</c:v>
                </c:pt>
                <c:pt idx="1">
                  <c:v>Hazard</c:v>
                </c:pt>
                <c:pt idx="2">
                  <c:v>Bezpečnost na ulicích</c:v>
                </c:pt>
                <c:pt idx="3">
                  <c:v>Drogová scéna  </c:v>
                </c:pt>
                <c:pt idx="4">
                  <c:v>Doprava a parkování</c:v>
                </c:pt>
                <c:pt idx="5">
                  <c:v>Bytová politika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3.32</c:v>
                </c:pt>
                <c:pt idx="1">
                  <c:v>3.54</c:v>
                </c:pt>
                <c:pt idx="2">
                  <c:v>2.98</c:v>
                </c:pt>
                <c:pt idx="3">
                  <c:v>3.39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06/2012</c:v>
                </c:pt>
              </c:strCache>
            </c:strRef>
          </c:tx>
          <c:spPr>
            <a:solidFill>
              <a:srgbClr val="1F497D">
                <a:lumMod val="20000"/>
                <a:lumOff val="8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10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Bezdomovectví</c:v>
                </c:pt>
                <c:pt idx="1">
                  <c:v>Hazard</c:v>
                </c:pt>
                <c:pt idx="2">
                  <c:v>Bezpečnost na ulicích</c:v>
                </c:pt>
                <c:pt idx="3">
                  <c:v>Drogová scéna  </c:v>
                </c:pt>
                <c:pt idx="4">
                  <c:v>Doprava a parkování</c:v>
                </c:pt>
                <c:pt idx="5">
                  <c:v>Bytová politika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3.5</c:v>
                </c:pt>
                <c:pt idx="1">
                  <c:v>3.4</c:v>
                </c:pt>
                <c:pt idx="2">
                  <c:v>2.98</c:v>
                </c:pt>
                <c:pt idx="3">
                  <c:v>3.7</c:v>
                </c:pt>
                <c:pt idx="4">
                  <c:v>3.25</c:v>
                </c:pt>
                <c:pt idx="5">
                  <c:v>3.11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12/2012</c:v>
                </c:pt>
              </c:strCache>
            </c:strRef>
          </c:tx>
          <c:spPr>
            <a:solidFill>
              <a:srgbClr val="1F497D"/>
            </a:solidFill>
          </c:spPr>
          <c:invertIfNegative val="0"/>
          <c:dLbls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Bezdomovectví</c:v>
                </c:pt>
                <c:pt idx="1">
                  <c:v>Hazard</c:v>
                </c:pt>
                <c:pt idx="2">
                  <c:v>Bezpečnost na ulicích</c:v>
                </c:pt>
                <c:pt idx="3">
                  <c:v>Drogová scéna  </c:v>
                </c:pt>
                <c:pt idx="4">
                  <c:v>Doprava a parkování</c:v>
                </c:pt>
                <c:pt idx="5">
                  <c:v>Bytová politika</c:v>
                </c:pt>
              </c:strCache>
            </c:strRef>
          </c:cat>
          <c:val>
            <c:numRef>
              <c:f>Sheet1!$D$2:$D$7</c:f>
              <c:numCache>
                <c:formatCode>0.0</c:formatCode>
                <c:ptCount val="6"/>
                <c:pt idx="0">
                  <c:v>3.5612244897959182</c:v>
                </c:pt>
                <c:pt idx="1">
                  <c:v>3.3671232876712329</c:v>
                </c:pt>
                <c:pt idx="2">
                  <c:v>3.0199004975124377</c:v>
                </c:pt>
                <c:pt idx="3">
                  <c:v>3.5819209039548023</c:v>
                </c:pt>
                <c:pt idx="4">
                  <c:v>3.3497267759562841</c:v>
                </c:pt>
                <c:pt idx="5">
                  <c:v>3.0707395498392285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4244096"/>
        <c:axId val="34245632"/>
        <c:axId val="0"/>
      </c:bar3DChart>
      <c:catAx>
        <c:axId val="34244096"/>
        <c:scaling>
          <c:orientation val="maxMin"/>
        </c:scaling>
        <c:delete val="1"/>
        <c:axPos val="l"/>
        <c:numFmt formatCode="@" sourceLinked="1"/>
        <c:majorTickMark val="out"/>
        <c:minorTickMark val="none"/>
        <c:tickLblPos val="none"/>
        <c:crossAx val="34245632"/>
        <c:crossesAt val="3"/>
        <c:auto val="1"/>
        <c:lblAlgn val="ctr"/>
        <c:lblOffset val="10"/>
        <c:noMultiLvlLbl val="0"/>
      </c:catAx>
      <c:valAx>
        <c:axId val="34245632"/>
        <c:scaling>
          <c:orientation val="minMax"/>
          <c:max val="5"/>
          <c:min val="1"/>
        </c:scaling>
        <c:delete val="0"/>
        <c:axPos val="t"/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lang="cs-CZ" sz="1000"/>
            </a:pPr>
            <a:endParaRPr lang="en-US"/>
          </a:p>
        </c:txPr>
        <c:crossAx val="34244096"/>
        <c:crosses val="autoZero"/>
        <c:crossBetween val="between"/>
        <c:majorUnit val="1"/>
      </c:valAx>
      <c:spPr>
        <a:ln w="25400">
          <a:noFill/>
        </a:ln>
      </c:spPr>
    </c:plotArea>
    <c:legend>
      <c:legendPos val="l"/>
      <c:layout>
        <c:manualLayout>
          <c:xMode val="edge"/>
          <c:yMode val="edge"/>
          <c:x val="8.9958878276538284E-2"/>
          <c:y val="2.2498049443290008E-2"/>
          <c:w val="0.21043484846751154"/>
          <c:h val="0.15267992419800458"/>
        </c:manualLayout>
      </c:layout>
      <c:overlay val="0"/>
      <c:txPr>
        <a:bodyPr/>
        <a:lstStyle/>
        <a:p>
          <a:pPr>
            <a:defRPr sz="1200" b="1" u="sng">
              <a:solidFill>
                <a:srgbClr val="0070C0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100"/>
      <c:rAngAx val="1"/>
    </c:view3D>
    <c:floor>
      <c:thickness val="0"/>
    </c:floor>
    <c:sideWall>
      <c:thickness val="0"/>
      <c:spPr>
        <a:noFill/>
        <a:ln w="25367">
          <a:noFill/>
        </a:ln>
      </c:spPr>
    </c:sideWall>
    <c:backWall>
      <c:thickness val="0"/>
      <c:spPr>
        <a:noFill/>
        <a:ln w="25367">
          <a:noFill/>
        </a:ln>
      </c:spPr>
    </c:backWall>
    <c:plotArea>
      <c:layout>
        <c:manualLayout>
          <c:layoutTarget val="inner"/>
          <c:xMode val="edge"/>
          <c:yMode val="edge"/>
          <c:x val="7.5642341582302208E-2"/>
          <c:y val="0.20817230480408908"/>
          <c:w val="0.92435765841769779"/>
          <c:h val="0.6563251342791980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12/2012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7C8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7C8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C000"/>
              </a:solidFill>
            </c:spPr>
          </c:dPt>
          <c:dLbls>
            <c:numFmt formatCode="#,##0.0" sourceLinked="0"/>
            <c:txPr>
              <a:bodyPr/>
              <a:lstStyle/>
              <a:p>
                <a:pPr>
                  <a:defRPr lang="cs-CZ"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Určitě ANO</c:v>
                </c:pt>
                <c:pt idx="1">
                  <c:v>Spíše ANO</c:v>
                </c:pt>
                <c:pt idx="2">
                  <c:v>Spíše NE</c:v>
                </c:pt>
                <c:pt idx="3">
                  <c:v>Určitě NE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13.658536585365855</c:v>
                </c:pt>
                <c:pt idx="1">
                  <c:v>27.31707317073171</c:v>
                </c:pt>
                <c:pt idx="2">
                  <c:v>36.097560975609753</c:v>
                </c:pt>
                <c:pt idx="3">
                  <c:v>22.926829268292686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5976832"/>
        <c:axId val="135978368"/>
        <c:axId val="0"/>
      </c:bar3DChart>
      <c:catAx>
        <c:axId val="135976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cs-CZ" sz="1200" b="1"/>
            </a:pPr>
            <a:endParaRPr lang="en-US"/>
          </a:p>
        </c:txPr>
        <c:crossAx val="135978368"/>
        <c:crosses val="autoZero"/>
        <c:auto val="1"/>
        <c:lblAlgn val="ctr"/>
        <c:lblOffset val="100"/>
        <c:noMultiLvlLbl val="0"/>
      </c:catAx>
      <c:valAx>
        <c:axId val="135978368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lang="cs-CZ" sz="1000"/>
            </a:pPr>
            <a:endParaRPr lang="en-US"/>
          </a:p>
        </c:txPr>
        <c:crossAx val="1359768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en-US"/>
    </a:p>
  </c:txPr>
  <c:externalData r:id="rId2">
    <c:autoUpdate val="0"/>
  </c:externalData>
  <c:userShapes r:id="rId3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cs-CZ" sz="1200" b="0"/>
            </a:pPr>
            <a:r>
              <a:rPr lang="en-US" sz="1200" b="0"/>
              <a:t>%</a:t>
            </a:r>
          </a:p>
        </c:rich>
      </c:tx>
      <c:layout>
        <c:manualLayout>
          <c:xMode val="edge"/>
          <c:yMode val="edge"/>
          <c:x val="7.3326164083595879E-2"/>
          <c:y val="0.15665332176152749"/>
        </c:manualLayout>
      </c:layout>
      <c:overlay val="0"/>
    </c:title>
    <c:autoTitleDeleted val="0"/>
    <c:view3D>
      <c:rotX val="0"/>
      <c:rotY val="0"/>
      <c:depthPercent val="100"/>
      <c:rAngAx val="1"/>
    </c:view3D>
    <c:floor>
      <c:thickness val="0"/>
    </c:floor>
    <c:sideWall>
      <c:thickness val="0"/>
      <c:spPr>
        <a:solidFill>
          <a:srgbClr val="FF0000"/>
        </a:solidFill>
        <a:ln w="25370">
          <a:noFill/>
        </a:ln>
      </c:spPr>
    </c:sideWall>
    <c:backWall>
      <c:thickness val="0"/>
      <c:spPr>
        <a:noFill/>
        <a:ln w="25370">
          <a:noFill/>
        </a:ln>
      </c:spPr>
    </c:backWall>
    <c:plotArea>
      <c:layout>
        <c:manualLayout>
          <c:layoutTarget val="inner"/>
          <c:xMode val="edge"/>
          <c:yMode val="edge"/>
          <c:x val="0.10602392641034129"/>
          <c:y val="0.27879950149610416"/>
          <c:w val="0.85563211538429873"/>
          <c:h val="0.523042231152760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lang="cs-CZ"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Žena</c:v>
                </c:pt>
                <c:pt idx="1">
                  <c:v>Muž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51.707317073170735</c:v>
                </c:pt>
                <c:pt idx="1">
                  <c:v>48.292682926829265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136080768"/>
        <c:axId val="136082560"/>
        <c:axId val="0"/>
      </c:bar3DChart>
      <c:catAx>
        <c:axId val="1360807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36082560"/>
        <c:crosses val="autoZero"/>
        <c:auto val="1"/>
        <c:lblAlgn val="ctr"/>
        <c:lblOffset val="100"/>
        <c:noMultiLvlLbl val="0"/>
      </c:catAx>
      <c:valAx>
        <c:axId val="136082560"/>
        <c:scaling>
          <c:orientation val="minMax"/>
          <c:max val="70"/>
          <c:min val="0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36080768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cs-CZ" sz="1200" b="0"/>
            </a:pPr>
            <a:r>
              <a:rPr lang="en-US" sz="1200" b="0" dirty="0"/>
              <a:t>%</a:t>
            </a:r>
          </a:p>
        </c:rich>
      </c:tx>
      <c:layout>
        <c:manualLayout>
          <c:xMode val="edge"/>
          <c:yMode val="edge"/>
          <c:x val="2.0245827550764008E-2"/>
          <c:y val="7.3529411764705885E-2"/>
        </c:manualLayout>
      </c:layout>
      <c:overlay val="0"/>
    </c:title>
    <c:autoTitleDeleted val="0"/>
    <c:view3D>
      <c:rotX val="0"/>
      <c:rotY val="0"/>
      <c:depthPercent val="100"/>
      <c:rAngAx val="1"/>
    </c:view3D>
    <c:floor>
      <c:thickness val="0"/>
    </c:floor>
    <c:sideWall>
      <c:thickness val="0"/>
      <c:spPr>
        <a:noFill/>
        <a:ln w="25398">
          <a:noFill/>
        </a:ln>
      </c:spPr>
    </c:sideWall>
    <c:backWall>
      <c:thickness val="0"/>
      <c:spPr>
        <a:noFill/>
        <a:ln w="25398">
          <a:noFill/>
        </a:ln>
      </c:spPr>
    </c:backWall>
    <c:plotArea>
      <c:layout>
        <c:manualLayout>
          <c:layoutTarget val="inner"/>
          <c:xMode val="edge"/>
          <c:yMode val="edge"/>
          <c:x val="6.0873508012167316E-2"/>
          <c:y val="0.17155311709671839"/>
          <c:w val="0.88656781643069593"/>
          <c:h val="0.500400797187230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lang="cs-CZ"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18 - 29 let</c:v>
                </c:pt>
                <c:pt idx="1">
                  <c:v>30 - 39 let</c:v>
                </c:pt>
                <c:pt idx="2">
                  <c:v>40 - 49 let</c:v>
                </c:pt>
                <c:pt idx="3">
                  <c:v>50 - 59 let</c:v>
                </c:pt>
                <c:pt idx="4">
                  <c:v>60 - 69 let</c:v>
                </c:pt>
                <c:pt idx="5">
                  <c:v>70 let a více</c:v>
                </c:pt>
              </c:strCache>
            </c:strRef>
          </c:cat>
          <c:val>
            <c:numRef>
              <c:f>Sheet1!$B$2:$B$7</c:f>
              <c:numCache>
                <c:formatCode>0.0</c:formatCode>
                <c:ptCount val="6"/>
                <c:pt idx="0">
                  <c:v>20</c:v>
                </c:pt>
                <c:pt idx="1">
                  <c:v>22.682926829268293</c:v>
                </c:pt>
                <c:pt idx="2">
                  <c:v>18.292682926829269</c:v>
                </c:pt>
                <c:pt idx="3">
                  <c:v>15.365853658536585</c:v>
                </c:pt>
                <c:pt idx="4">
                  <c:v>13.658536585365855</c:v>
                </c:pt>
                <c:pt idx="5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6535936"/>
        <c:axId val="146537472"/>
        <c:axId val="0"/>
      </c:bar3DChart>
      <c:catAx>
        <c:axId val="146535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2700000"/>
          <a:lstStyle/>
          <a:p>
            <a:pPr>
              <a:defRPr lang="cs-CZ" sz="1000" b="1"/>
            </a:pPr>
            <a:endParaRPr lang="en-US"/>
          </a:p>
        </c:txPr>
        <c:crossAx val="146537472"/>
        <c:crosses val="autoZero"/>
        <c:auto val="1"/>
        <c:lblAlgn val="ctr"/>
        <c:lblOffset val="100"/>
        <c:noMultiLvlLbl val="0"/>
      </c:catAx>
      <c:valAx>
        <c:axId val="146537472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lang="cs-CZ" sz="1000"/>
            </a:pPr>
            <a:endParaRPr lang="en-US"/>
          </a:p>
        </c:txPr>
        <c:crossAx val="146535936"/>
        <c:crosses val="autoZero"/>
        <c:crossBetween val="between"/>
        <c:majorUnit val="10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cs-CZ" b="0"/>
            </a:pPr>
            <a:r>
              <a:rPr lang="en-US" sz="1198" b="0" dirty="0"/>
              <a:t>%</a:t>
            </a:r>
          </a:p>
        </c:rich>
      </c:tx>
      <c:layout>
        <c:manualLayout>
          <c:xMode val="edge"/>
          <c:yMode val="edge"/>
          <c:x val="3.622829786589371E-2"/>
          <c:y val="0.19199337003943698"/>
        </c:manualLayout>
      </c:layout>
      <c:overlay val="0"/>
    </c:title>
    <c:autoTitleDeleted val="0"/>
    <c:view3D>
      <c:rotX val="0"/>
      <c:rotY val="0"/>
      <c:depthPercent val="100"/>
      <c:rAngAx val="1"/>
    </c:view3D>
    <c:floor>
      <c:thickness val="0"/>
    </c:floor>
    <c:sideWall>
      <c:thickness val="0"/>
      <c:spPr>
        <a:solidFill>
          <a:srgbClr val="FF0000"/>
        </a:solidFill>
        <a:ln w="25360">
          <a:noFill/>
        </a:ln>
      </c:spPr>
    </c:sideWall>
    <c:backWall>
      <c:thickness val="0"/>
      <c:spPr>
        <a:noFill/>
        <a:ln w="25360">
          <a:noFill/>
        </a:ln>
      </c:spPr>
    </c:backWall>
    <c:plotArea>
      <c:layout>
        <c:manualLayout>
          <c:layoutTarget val="inner"/>
          <c:xMode val="edge"/>
          <c:yMode val="edge"/>
          <c:x val="8.0941660528396533E-2"/>
          <c:y val="0.3542323153422624"/>
          <c:w val="0.90762064235107265"/>
          <c:h val="0.4778898435862754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lang="cs-CZ"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základní</c:v>
                </c:pt>
                <c:pt idx="1">
                  <c:v>SŠ bez maturity, vyučen</c:v>
                </c:pt>
                <c:pt idx="2">
                  <c:v>SŠ s maturitou</c:v>
                </c:pt>
                <c:pt idx="3">
                  <c:v>VOŠ</c:v>
                </c:pt>
                <c:pt idx="4">
                  <c:v>VŠ</c:v>
                </c:pt>
                <c:pt idx="5">
                  <c:v>Doktorské, CSc., Dr.Sc.</c:v>
                </c:pt>
              </c:strCache>
            </c:strRef>
          </c:cat>
          <c:val>
            <c:numRef>
              <c:f>Sheet1!$B$2:$B$7</c:f>
              <c:numCache>
                <c:formatCode>0.0</c:formatCode>
                <c:ptCount val="6"/>
                <c:pt idx="0">
                  <c:v>5.1219512195121952</c:v>
                </c:pt>
                <c:pt idx="1">
                  <c:v>21.951219512195124</c:v>
                </c:pt>
                <c:pt idx="2">
                  <c:v>44.146341463414636</c:v>
                </c:pt>
                <c:pt idx="3">
                  <c:v>3.6585365853658534</c:v>
                </c:pt>
                <c:pt idx="4">
                  <c:v>23.170731707317074</c:v>
                </c:pt>
                <c:pt idx="5">
                  <c:v>1.9512195121951219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7677568"/>
        <c:axId val="147679104"/>
        <c:axId val="0"/>
      </c:bar3DChart>
      <c:catAx>
        <c:axId val="147677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 anchor="t" anchorCtr="0"/>
          <a:lstStyle/>
          <a:p>
            <a:pPr>
              <a:defRPr lang="cs-CZ" sz="900" b="1"/>
            </a:pPr>
            <a:endParaRPr lang="en-US"/>
          </a:p>
        </c:txPr>
        <c:crossAx val="147679104"/>
        <c:crosses val="autoZero"/>
        <c:auto val="1"/>
        <c:lblAlgn val="ctr"/>
        <c:lblOffset val="100"/>
        <c:noMultiLvlLbl val="0"/>
      </c:catAx>
      <c:valAx>
        <c:axId val="147679104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lang="cs-CZ" sz="1000"/>
            </a:pPr>
            <a:endParaRPr lang="en-US"/>
          </a:p>
        </c:txPr>
        <c:crossAx val="147677568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797"/>
      </a:pPr>
      <a:endParaRPr lang="en-U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cs-CZ" b="0"/>
            </a:pPr>
            <a:r>
              <a:rPr lang="en-US" sz="1198" b="0" dirty="0"/>
              <a:t>%</a:t>
            </a:r>
          </a:p>
        </c:rich>
      </c:tx>
      <c:layout>
        <c:manualLayout>
          <c:xMode val="edge"/>
          <c:yMode val="edge"/>
          <c:x val="5.3193199406537724E-2"/>
          <c:y val="0.21513192731679828"/>
        </c:manualLayout>
      </c:layout>
      <c:overlay val="0"/>
    </c:title>
    <c:autoTitleDeleted val="0"/>
    <c:view3D>
      <c:rotX val="0"/>
      <c:rotY val="0"/>
      <c:depthPercent val="100"/>
      <c:rAngAx val="1"/>
    </c:view3D>
    <c:floor>
      <c:thickness val="0"/>
    </c:floor>
    <c:sideWall>
      <c:thickness val="0"/>
      <c:spPr>
        <a:noFill/>
        <a:ln w="25360">
          <a:noFill/>
        </a:ln>
      </c:spPr>
    </c:sideWall>
    <c:backWall>
      <c:thickness val="0"/>
      <c:spPr>
        <a:noFill/>
        <a:ln w="25360">
          <a:noFill/>
        </a:ln>
      </c:spPr>
    </c:backWall>
    <c:plotArea>
      <c:layout>
        <c:manualLayout>
          <c:layoutTarget val="inner"/>
          <c:xMode val="edge"/>
          <c:yMode val="edge"/>
          <c:x val="8.0941660528396533E-2"/>
          <c:y val="0.32377162330914189"/>
          <c:w val="0.90762064235107265"/>
          <c:h val="0.3728553669980663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lang="cs-CZ"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do 10 000 Kč</c:v>
                </c:pt>
                <c:pt idx="1">
                  <c:v>10 001 – 15 000 Kč</c:v>
                </c:pt>
                <c:pt idx="2">
                  <c:v>15 001 – 20 000 Kč</c:v>
                </c:pt>
                <c:pt idx="3">
                  <c:v>20 001 – 30 000 Kč</c:v>
                </c:pt>
                <c:pt idx="4">
                  <c:v>30 001 – 40 000 Kč</c:v>
                </c:pt>
                <c:pt idx="5">
                  <c:v>40 001 – 50 000 Kč</c:v>
                </c:pt>
                <c:pt idx="6">
                  <c:v>50 001 Kč a více</c:v>
                </c:pt>
              </c:strCache>
            </c:strRef>
          </c:cat>
          <c:val>
            <c:numRef>
              <c:f>Sheet1!$B$2:$B$8</c:f>
              <c:numCache>
                <c:formatCode>0.0</c:formatCode>
                <c:ptCount val="7"/>
                <c:pt idx="0">
                  <c:v>8.695652173913043</c:v>
                </c:pt>
                <c:pt idx="1">
                  <c:v>14.578005115089516</c:v>
                </c:pt>
                <c:pt idx="2">
                  <c:v>16.368286445012789</c:v>
                </c:pt>
                <c:pt idx="3">
                  <c:v>24.808184143222505</c:v>
                </c:pt>
                <c:pt idx="4">
                  <c:v>17.647058823529413</c:v>
                </c:pt>
                <c:pt idx="5">
                  <c:v>8.695652173913043</c:v>
                </c:pt>
                <c:pt idx="6">
                  <c:v>9.2071611253196934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8131840"/>
        <c:axId val="148133376"/>
        <c:axId val="0"/>
      </c:bar3DChart>
      <c:catAx>
        <c:axId val="148131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2700000" anchor="t" anchorCtr="0"/>
          <a:lstStyle/>
          <a:p>
            <a:pPr>
              <a:defRPr lang="cs-CZ" sz="900" b="1"/>
            </a:pPr>
            <a:endParaRPr lang="en-US"/>
          </a:p>
        </c:txPr>
        <c:crossAx val="148133376"/>
        <c:crosses val="autoZero"/>
        <c:auto val="1"/>
        <c:lblAlgn val="ctr"/>
        <c:lblOffset val="100"/>
        <c:noMultiLvlLbl val="0"/>
      </c:catAx>
      <c:valAx>
        <c:axId val="148133376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lang="cs-CZ" sz="1000"/>
            </a:pPr>
            <a:endParaRPr lang="en-US"/>
          </a:p>
        </c:txPr>
        <c:crossAx val="148131840"/>
        <c:crosses val="autoZero"/>
        <c:crossBetween val="between"/>
        <c:majorUnit val="10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797"/>
      </a:pPr>
      <a:endParaRPr lang="en-US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cs-CZ" b="0"/>
            </a:pPr>
            <a:r>
              <a:rPr lang="en-US" sz="1198" b="0" dirty="0"/>
              <a:t>%</a:t>
            </a:r>
          </a:p>
        </c:rich>
      </c:tx>
      <c:layout>
        <c:manualLayout>
          <c:xMode val="edge"/>
          <c:yMode val="edge"/>
          <c:x val="0.75262216745363675"/>
          <c:y val="0.10933540817709136"/>
        </c:manualLayout>
      </c:layout>
      <c:overlay val="0"/>
    </c:title>
    <c:autoTitleDeleted val="0"/>
    <c:view3D>
      <c:rotX val="0"/>
      <c:rotY val="0"/>
      <c:depthPercent val="100"/>
      <c:rAngAx val="1"/>
    </c:view3D>
    <c:floor>
      <c:thickness val="0"/>
    </c:floor>
    <c:sideWall>
      <c:thickness val="0"/>
      <c:spPr>
        <a:noFill/>
        <a:ln w="25360">
          <a:noFill/>
        </a:ln>
      </c:spPr>
    </c:sideWall>
    <c:backWall>
      <c:thickness val="0"/>
      <c:spPr>
        <a:noFill/>
        <a:ln w="25360">
          <a:noFill/>
        </a:ln>
      </c:spPr>
    </c:backWall>
    <c:plotArea>
      <c:layout>
        <c:manualLayout>
          <c:layoutTarget val="inner"/>
          <c:xMode val="edge"/>
          <c:yMode val="edge"/>
          <c:x val="0.46352142443481004"/>
          <c:y val="0.18138218074036039"/>
          <c:w val="0.26621510151846955"/>
          <c:h val="0.76639879112576414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lang="cs-CZ"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Sheet1!$A$2:$A$12</c:f>
              <c:strCache>
                <c:ptCount val="11"/>
                <c:pt idx="0">
                  <c:v>Vyšší/ nižší management (ředitelé atd.)</c:v>
                </c:pt>
                <c:pt idx="1">
                  <c:v>Specialista (lékař, právník, …)</c:v>
                </c:pt>
                <c:pt idx="2">
                  <c:v>Úředník/ technik/ pracující ve službách</c:v>
                </c:pt>
                <c:pt idx="3">
                  <c:v>Kvalifikovaný/ nekvalifikovaný dělník</c:v>
                </c:pt>
                <c:pt idx="4">
                  <c:v>Soukromý podnikatel/ živnostník/ OSVČ (max. 5 zaměstnanců)</c:v>
                </c:pt>
                <c:pt idx="5">
                  <c:v>Soukromý podnikatel (nad 5 zaměstnanců)</c:v>
                </c:pt>
                <c:pt idx="6">
                  <c:v>Žena v domácnosti/ na mateřské dovolené</c:v>
                </c:pt>
                <c:pt idx="7">
                  <c:v>Nezaměstnaný/ čekající na práci </c:v>
                </c:pt>
                <c:pt idx="8">
                  <c:v>Důchodce (vč. pracujících)</c:v>
                </c:pt>
                <c:pt idx="9">
                  <c:v>Studující</c:v>
                </c:pt>
                <c:pt idx="10">
                  <c:v>Ostatní</c:v>
                </c:pt>
              </c:strCache>
            </c:strRef>
          </c:cat>
          <c:val>
            <c:numRef>
              <c:f>Sheet1!$B$2:$B$12</c:f>
              <c:numCache>
                <c:formatCode>0.0</c:formatCode>
                <c:ptCount val="11"/>
                <c:pt idx="0">
                  <c:v>4.6341463414634143</c:v>
                </c:pt>
                <c:pt idx="1">
                  <c:v>5.3658536585365857</c:v>
                </c:pt>
                <c:pt idx="2">
                  <c:v>10.24390243902439</c:v>
                </c:pt>
                <c:pt idx="3">
                  <c:v>9.7560975609756095</c:v>
                </c:pt>
                <c:pt idx="4">
                  <c:v>8.536585365853659</c:v>
                </c:pt>
                <c:pt idx="5">
                  <c:v>0.97560975609756095</c:v>
                </c:pt>
                <c:pt idx="6">
                  <c:v>8.7804878048780477</c:v>
                </c:pt>
                <c:pt idx="7">
                  <c:v>4.1463414634146343</c:v>
                </c:pt>
                <c:pt idx="8">
                  <c:v>20.73170731707317</c:v>
                </c:pt>
                <c:pt idx="9">
                  <c:v>11.219512195121952</c:v>
                </c:pt>
                <c:pt idx="10">
                  <c:v>15.609756097560975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6185216"/>
        <c:axId val="146199296"/>
        <c:axId val="0"/>
      </c:bar3DChart>
      <c:catAx>
        <c:axId val="14618521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 anchor="t" anchorCtr="0"/>
          <a:lstStyle/>
          <a:p>
            <a:pPr>
              <a:defRPr lang="cs-CZ" sz="800" b="1"/>
            </a:pPr>
            <a:endParaRPr lang="en-US"/>
          </a:p>
        </c:txPr>
        <c:crossAx val="146199296"/>
        <c:crosses val="autoZero"/>
        <c:auto val="0"/>
        <c:lblAlgn val="ctr"/>
        <c:lblOffset val="100"/>
        <c:noMultiLvlLbl val="0"/>
      </c:catAx>
      <c:valAx>
        <c:axId val="146199296"/>
        <c:scaling>
          <c:orientation val="minMax"/>
        </c:scaling>
        <c:delete val="0"/>
        <c:axPos val="t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lang="cs-CZ" sz="1000"/>
            </a:pPr>
            <a:endParaRPr lang="en-US"/>
          </a:p>
        </c:txPr>
        <c:crossAx val="146185216"/>
        <c:crosses val="autoZero"/>
        <c:crossBetween val="between"/>
        <c:majorUnit val="10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797"/>
      </a:pPr>
      <a:endParaRPr lang="en-U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cs-CZ" sz="1200" b="0"/>
            </a:pPr>
            <a:r>
              <a:rPr lang="en-US" sz="1200" b="0" dirty="0"/>
              <a:t>%</a:t>
            </a:r>
          </a:p>
        </c:rich>
      </c:tx>
      <c:layout>
        <c:manualLayout>
          <c:xMode val="edge"/>
          <c:yMode val="edge"/>
          <c:x val="1.8058598721109164E-2"/>
          <c:y val="0.16273421317114381"/>
        </c:manualLayout>
      </c:layout>
      <c:overlay val="0"/>
    </c:title>
    <c:autoTitleDeleted val="0"/>
    <c:view3D>
      <c:rotX val="0"/>
      <c:rotY val="0"/>
      <c:depthPercent val="100"/>
      <c:rAngAx val="1"/>
    </c:view3D>
    <c:floor>
      <c:thickness val="0"/>
    </c:floor>
    <c:sideWall>
      <c:thickness val="0"/>
      <c:spPr>
        <a:solidFill>
          <a:srgbClr val="FF0000"/>
        </a:solidFill>
        <a:ln w="25360">
          <a:noFill/>
        </a:ln>
      </c:spPr>
    </c:sideWall>
    <c:backWall>
      <c:thickness val="0"/>
      <c:spPr>
        <a:noFill/>
        <a:ln w="25360">
          <a:noFill/>
        </a:ln>
      </c:spPr>
    </c:backWall>
    <c:plotArea>
      <c:layout>
        <c:manualLayout>
          <c:layoutTarget val="inner"/>
          <c:xMode val="edge"/>
          <c:yMode val="edge"/>
          <c:x val="6.5234090854393273E-2"/>
          <c:y val="0.27547581861563181"/>
          <c:w val="0.88446710999060318"/>
          <c:h val="0.5343618816638592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lang="cs-CZ"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žádné dítě</c:v>
                </c:pt>
                <c:pt idx="1">
                  <c:v>1 dítě</c:v>
                </c:pt>
                <c:pt idx="2">
                  <c:v>2 děti</c:v>
                </c:pt>
                <c:pt idx="3">
                  <c:v>3 děti</c:v>
                </c:pt>
                <c:pt idx="4">
                  <c:v>4 děti</c:v>
                </c:pt>
                <c:pt idx="5">
                  <c:v>5 a více  dětí</c:v>
                </c:pt>
              </c:strCache>
            </c:strRef>
          </c:cat>
          <c:val>
            <c:numRef>
              <c:f>Sheet1!$B$2:$B$7</c:f>
              <c:numCache>
                <c:formatCode>0.0</c:formatCode>
                <c:ptCount val="6"/>
                <c:pt idx="0">
                  <c:v>71.463414634146332</c:v>
                </c:pt>
                <c:pt idx="1">
                  <c:v>20</c:v>
                </c:pt>
                <c:pt idx="2">
                  <c:v>6.8292682926829276</c:v>
                </c:pt>
                <c:pt idx="3">
                  <c:v>1.4634146341463417</c:v>
                </c:pt>
                <c:pt idx="4">
                  <c:v>0.24390243902439024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7925632"/>
        <c:axId val="147927424"/>
        <c:axId val="0"/>
      </c:bar3DChart>
      <c:catAx>
        <c:axId val="147925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anchor="t" anchorCtr="0"/>
          <a:lstStyle/>
          <a:p>
            <a:pPr>
              <a:defRPr lang="cs-CZ" sz="1000" b="1"/>
            </a:pPr>
            <a:endParaRPr lang="en-US"/>
          </a:p>
        </c:txPr>
        <c:crossAx val="147927424"/>
        <c:crosses val="autoZero"/>
        <c:auto val="1"/>
        <c:lblAlgn val="ctr"/>
        <c:lblOffset val="100"/>
        <c:noMultiLvlLbl val="0"/>
      </c:catAx>
      <c:valAx>
        <c:axId val="147927424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lang="cs-CZ" sz="1000"/>
            </a:pPr>
            <a:endParaRPr lang="en-US"/>
          </a:p>
        </c:txPr>
        <c:crossAx val="147925632"/>
        <c:crosses val="autoZero"/>
        <c:crossBetween val="between"/>
        <c:majorUnit val="20"/>
      </c:valAx>
    </c:plotArea>
    <c:plotVisOnly val="1"/>
    <c:dispBlanksAs val="gap"/>
    <c:showDLblsOverMax val="0"/>
  </c:chart>
  <c:txPr>
    <a:bodyPr/>
    <a:lstStyle/>
    <a:p>
      <a:pPr>
        <a:defRPr sz="1797"/>
      </a:pPr>
      <a:endParaRPr lang="en-US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cs-CZ" sz="1200" b="0"/>
            </a:pPr>
            <a:r>
              <a:rPr lang="en-US" sz="1200" b="0" dirty="0"/>
              <a:t>%</a:t>
            </a:r>
          </a:p>
        </c:rich>
      </c:tx>
      <c:layout>
        <c:manualLayout>
          <c:xMode val="edge"/>
          <c:yMode val="edge"/>
          <c:x val="6.0748843221660263E-2"/>
          <c:y val="0.15805781774069738"/>
        </c:manualLayout>
      </c:layout>
      <c:overlay val="0"/>
    </c:title>
    <c:autoTitleDeleted val="0"/>
    <c:view3D>
      <c:rotX val="0"/>
      <c:rotY val="0"/>
      <c:depthPercent val="100"/>
      <c:rAngAx val="1"/>
    </c:view3D>
    <c:floor>
      <c:thickness val="0"/>
    </c:floor>
    <c:sideWall>
      <c:thickness val="0"/>
      <c:spPr>
        <a:noFill/>
        <a:ln w="25379">
          <a:noFill/>
        </a:ln>
      </c:spPr>
    </c:sideWall>
    <c:backWall>
      <c:thickness val="0"/>
      <c:spPr>
        <a:noFill/>
        <a:ln w="25379">
          <a:noFill/>
        </a:ln>
      </c:spPr>
    </c:backWall>
    <c:plotArea>
      <c:layout>
        <c:manualLayout>
          <c:layoutTarget val="inner"/>
          <c:xMode val="edge"/>
          <c:yMode val="edge"/>
          <c:x val="8.8767835838703263E-2"/>
          <c:y val="0.27211062687651755"/>
          <c:w val="0.86951670655335567"/>
          <c:h val="0.5130628087646672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lang="cs-CZ"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1      člen</c:v>
                </c:pt>
                <c:pt idx="1">
                  <c:v>2 členové</c:v>
                </c:pt>
                <c:pt idx="2">
                  <c:v>3 členové</c:v>
                </c:pt>
                <c:pt idx="3">
                  <c:v>4 členové</c:v>
                </c:pt>
                <c:pt idx="4">
                  <c:v>5    členů</c:v>
                </c:pt>
                <c:pt idx="5">
                  <c:v>6    členů</c:v>
                </c:pt>
                <c:pt idx="6">
                  <c:v>7 a více  členů</c:v>
                </c:pt>
              </c:strCache>
            </c:strRef>
          </c:cat>
          <c:val>
            <c:numRef>
              <c:f>Sheet1!$B$2:$B$8</c:f>
              <c:numCache>
                <c:formatCode>0.0</c:formatCode>
                <c:ptCount val="7"/>
                <c:pt idx="0">
                  <c:v>22.439024390243905</c:v>
                </c:pt>
                <c:pt idx="1">
                  <c:v>32.926829268292686</c:v>
                </c:pt>
                <c:pt idx="2">
                  <c:v>20</c:v>
                </c:pt>
                <c:pt idx="3">
                  <c:v>17.560975609756095</c:v>
                </c:pt>
                <c:pt idx="4">
                  <c:v>6.0975609756097562</c:v>
                </c:pt>
                <c:pt idx="5">
                  <c:v>0.73170731707317083</c:v>
                </c:pt>
                <c:pt idx="6">
                  <c:v>0.24390243902439024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8026112"/>
        <c:axId val="148027648"/>
        <c:axId val="0"/>
      </c:bar3DChart>
      <c:catAx>
        <c:axId val="148026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/>
          <a:lstStyle/>
          <a:p>
            <a:pPr>
              <a:defRPr lang="cs-CZ" sz="1000" b="1"/>
            </a:pPr>
            <a:endParaRPr lang="en-US"/>
          </a:p>
        </c:txPr>
        <c:crossAx val="148027648"/>
        <c:crosses val="autoZero"/>
        <c:auto val="1"/>
        <c:lblAlgn val="ctr"/>
        <c:lblOffset val="100"/>
        <c:noMultiLvlLbl val="0"/>
      </c:catAx>
      <c:valAx>
        <c:axId val="148027648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lang="cs-CZ" sz="1000"/>
            </a:pPr>
            <a:endParaRPr lang="en-US"/>
          </a:p>
        </c:txPr>
        <c:crossAx val="148026112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799"/>
      </a:pPr>
      <a:endParaRPr lang="en-US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100"/>
      <c:rAngAx val="1"/>
    </c:view3D>
    <c:floor>
      <c:thickness val="0"/>
    </c:floor>
    <c:sideWall>
      <c:thickness val="0"/>
      <c:spPr>
        <a:noFill/>
        <a:ln w="25367">
          <a:noFill/>
        </a:ln>
      </c:spPr>
    </c:sideWall>
    <c:backWall>
      <c:thickness val="0"/>
      <c:spPr>
        <a:noFill/>
        <a:ln w="25367">
          <a:noFill/>
        </a:ln>
      </c:spPr>
    </c:backWall>
    <c:plotArea>
      <c:layout>
        <c:manualLayout>
          <c:layoutTarget val="inner"/>
          <c:xMode val="edge"/>
          <c:yMode val="edge"/>
          <c:x val="7.5642341582302208E-2"/>
          <c:y val="0.21582476724542043"/>
          <c:w val="0.92435765841769779"/>
          <c:h val="0.562191245790064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1F497D">
                <a:lumMod val="75000"/>
              </a:srgbClr>
            </a:solidFill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 lang="cs-CZ"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trvalý pobyt</c:v>
                </c:pt>
                <c:pt idx="1">
                  <c:v>přechodný pobyt</c:v>
                </c:pt>
                <c:pt idx="2">
                  <c:v>bez úřední formy pobytu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69.024390243902431</c:v>
                </c:pt>
                <c:pt idx="1">
                  <c:v>16.097560975609756</c:v>
                </c:pt>
                <c:pt idx="2">
                  <c:v>14.878048780487804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8201856"/>
        <c:axId val="148203392"/>
        <c:axId val="0"/>
      </c:bar3DChart>
      <c:catAx>
        <c:axId val="148201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cs-CZ" sz="1000" b="1"/>
            </a:pPr>
            <a:endParaRPr lang="en-US"/>
          </a:p>
        </c:txPr>
        <c:crossAx val="148203392"/>
        <c:crosses val="autoZero"/>
        <c:auto val="1"/>
        <c:lblAlgn val="ctr"/>
        <c:lblOffset val="100"/>
        <c:noMultiLvlLbl val="0"/>
      </c:catAx>
      <c:valAx>
        <c:axId val="148203392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lang="cs-CZ" sz="1000"/>
            </a:pPr>
            <a:endParaRPr lang="en-US"/>
          </a:p>
        </c:txPr>
        <c:crossAx val="14820185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798"/>
      </a:pPr>
      <a:endParaRPr lang="en-US"/>
    </a:p>
  </c:txPr>
  <c:externalData r:id="rId2">
    <c:autoUpdate val="0"/>
  </c:externalData>
  <c:userShapes r:id="rId3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cs-CZ" b="0"/>
            </a:pPr>
            <a:r>
              <a:rPr lang="en-US" sz="1198" b="0" dirty="0"/>
              <a:t>%</a:t>
            </a:r>
          </a:p>
        </c:rich>
      </c:tx>
      <c:layout>
        <c:manualLayout>
          <c:xMode val="edge"/>
          <c:yMode val="edge"/>
          <c:x val="0.6892948083332977"/>
          <c:y val="0.10005029625254815"/>
        </c:manualLayout>
      </c:layout>
      <c:overlay val="0"/>
    </c:title>
    <c:autoTitleDeleted val="0"/>
    <c:view3D>
      <c:rotX val="0"/>
      <c:rotY val="0"/>
      <c:depthPercent val="100"/>
      <c:rAngAx val="1"/>
    </c:view3D>
    <c:floor>
      <c:thickness val="0"/>
    </c:floor>
    <c:sideWall>
      <c:thickness val="0"/>
      <c:spPr>
        <a:noFill/>
        <a:ln w="25360">
          <a:noFill/>
        </a:ln>
      </c:spPr>
    </c:sideWall>
    <c:backWall>
      <c:thickness val="0"/>
      <c:spPr>
        <a:noFill/>
        <a:ln w="25360">
          <a:noFill/>
        </a:ln>
      </c:spPr>
    </c:backWall>
    <c:plotArea>
      <c:layout>
        <c:manualLayout>
          <c:layoutTarget val="inner"/>
          <c:xMode val="edge"/>
          <c:yMode val="edge"/>
          <c:x val="0.39663940202236797"/>
          <c:y val="0.19938082264855483"/>
          <c:w val="0.28178982590688817"/>
          <c:h val="0.73941892587018221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lang="cs-CZ"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Barrandov + Hlubočepy</c:v>
                </c:pt>
                <c:pt idx="1">
                  <c:v>Košíře</c:v>
                </c:pt>
                <c:pt idx="2">
                  <c:v>Radlice</c:v>
                </c:pt>
                <c:pt idx="3">
                  <c:v>Břevnov - část Prahy 5</c:v>
                </c:pt>
                <c:pt idx="4">
                  <c:v>Malá Strana - část Prahy 5</c:v>
                </c:pt>
                <c:pt idx="5">
                  <c:v>Smíchov</c:v>
                </c:pt>
                <c:pt idx="6">
                  <c:v>Jinonice</c:v>
                </c:pt>
                <c:pt idx="7">
                  <c:v>Motol</c:v>
                </c:pt>
              </c:strCache>
            </c:strRef>
          </c:cat>
          <c:val>
            <c:numRef>
              <c:f>Sheet1!$B$2:$B$9</c:f>
              <c:numCache>
                <c:formatCode>0.0</c:formatCode>
                <c:ptCount val="8"/>
                <c:pt idx="0">
                  <c:v>30.243902439024389</c:v>
                </c:pt>
                <c:pt idx="1">
                  <c:v>15.853658536585366</c:v>
                </c:pt>
                <c:pt idx="2">
                  <c:v>2.1951219512195119</c:v>
                </c:pt>
                <c:pt idx="3">
                  <c:v>0</c:v>
                </c:pt>
                <c:pt idx="4">
                  <c:v>0</c:v>
                </c:pt>
                <c:pt idx="5">
                  <c:v>40.243902439024396</c:v>
                </c:pt>
                <c:pt idx="6">
                  <c:v>5.1219512195121952</c:v>
                </c:pt>
                <c:pt idx="7">
                  <c:v>6.3414634146341466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9738240"/>
        <c:axId val="149739776"/>
        <c:axId val="0"/>
      </c:bar3DChart>
      <c:catAx>
        <c:axId val="14973824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 anchor="t" anchorCtr="0"/>
          <a:lstStyle/>
          <a:p>
            <a:pPr>
              <a:defRPr lang="cs-CZ" sz="1000" b="1"/>
            </a:pPr>
            <a:endParaRPr lang="en-US"/>
          </a:p>
        </c:txPr>
        <c:crossAx val="149739776"/>
        <c:crosses val="autoZero"/>
        <c:auto val="1"/>
        <c:lblAlgn val="ctr"/>
        <c:lblOffset val="100"/>
        <c:noMultiLvlLbl val="0"/>
      </c:catAx>
      <c:valAx>
        <c:axId val="149739776"/>
        <c:scaling>
          <c:orientation val="minMax"/>
        </c:scaling>
        <c:delete val="0"/>
        <c:axPos val="t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lang="cs-CZ" sz="1000"/>
            </a:pPr>
            <a:endParaRPr lang="en-US"/>
          </a:p>
        </c:txPr>
        <c:crossAx val="149738240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797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100"/>
      <c:rAngAx val="1"/>
    </c:view3D>
    <c:floor>
      <c:thickness val="0"/>
    </c:floor>
    <c:sideWall>
      <c:thickness val="0"/>
      <c:spPr>
        <a:noFill/>
        <a:ln w="25367">
          <a:noFill/>
        </a:ln>
      </c:spPr>
    </c:sideWall>
    <c:backWall>
      <c:thickness val="0"/>
      <c:spPr>
        <a:noFill/>
        <a:ln w="25367">
          <a:noFill/>
        </a:ln>
      </c:spPr>
    </c:backWall>
    <c:plotArea>
      <c:layout>
        <c:manualLayout>
          <c:layoutTarget val="inner"/>
          <c:xMode val="edge"/>
          <c:yMode val="edge"/>
          <c:x val="5.9635321863609855E-2"/>
          <c:y val="0.15431300720399135"/>
          <c:w val="0.74083888029136957"/>
          <c:h val="0.5105045589249965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12/2011</c:v>
                </c:pt>
              </c:strCache>
            </c:strRef>
          </c:tx>
          <c:spPr>
            <a:solidFill>
              <a:srgbClr val="1F497D">
                <a:lumMod val="20000"/>
                <a:lumOff val="80000"/>
              </a:srgbClr>
            </a:solidFill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 lang="cs-CZ" sz="8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1-ANO čtu ho vždy</c:v>
                </c:pt>
                <c:pt idx="1">
                  <c:v>2- ANO, čtu ho příležitostně</c:v>
                </c:pt>
                <c:pt idx="2">
                  <c:v>3- NE, nečtu ho, ale většinou jenom rychle projdu</c:v>
                </c:pt>
                <c:pt idx="3">
                  <c:v>4- NE, nečtu ho vůbec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36.700000000000003</c:v>
                </c:pt>
                <c:pt idx="1">
                  <c:v>40.1</c:v>
                </c:pt>
                <c:pt idx="2">
                  <c:v>13.7</c:v>
                </c:pt>
                <c:pt idx="3">
                  <c:v>9.5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06/2012</c:v>
                </c:pt>
              </c:strCache>
            </c:strRef>
          </c:tx>
          <c:spPr>
            <a:solidFill>
              <a:srgbClr val="1F497D">
                <a:lumMod val="20000"/>
                <a:lumOff val="8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8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1-ANO čtu ho vždy</c:v>
                </c:pt>
                <c:pt idx="1">
                  <c:v>2- ANO, čtu ho příležitostně</c:v>
                </c:pt>
                <c:pt idx="2">
                  <c:v>3- NE, nečtu ho, ale většinou jenom rychle projdu</c:v>
                </c:pt>
                <c:pt idx="3">
                  <c:v>4- NE, nečtu ho vůbec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46.7</c:v>
                </c:pt>
                <c:pt idx="1">
                  <c:v>34.700000000000003</c:v>
                </c:pt>
                <c:pt idx="2">
                  <c:v>9.6</c:v>
                </c:pt>
                <c:pt idx="3">
                  <c:v>9.1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12/2012</c:v>
                </c:pt>
              </c:strCache>
            </c:strRef>
          </c:tx>
          <c:spPr>
            <a:solidFill>
              <a:srgbClr val="1F497D"/>
            </a:solidFill>
          </c:spPr>
          <c:invertIfNegative val="0"/>
          <c:dLbls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1-ANO čtu ho vždy</c:v>
                </c:pt>
                <c:pt idx="1">
                  <c:v>2- ANO, čtu ho příležitostně</c:v>
                </c:pt>
                <c:pt idx="2">
                  <c:v>3- NE, nečtu ho, ale většinou jenom rychle projdu</c:v>
                </c:pt>
                <c:pt idx="3">
                  <c:v>4- NE, nečtu ho vůbec</c:v>
                </c:pt>
              </c:strCache>
            </c:strRef>
          </c:cat>
          <c:val>
            <c:numRef>
              <c:f>Sheet1!$D$2:$D$5</c:f>
              <c:numCache>
                <c:formatCode>0.0</c:formatCode>
                <c:ptCount val="4"/>
                <c:pt idx="0">
                  <c:v>43.766578249336867</c:v>
                </c:pt>
                <c:pt idx="1">
                  <c:v>38.726790450928384</c:v>
                </c:pt>
                <c:pt idx="2">
                  <c:v>9.0185676392572933</c:v>
                </c:pt>
                <c:pt idx="3">
                  <c:v>8.4880636604774526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4629888"/>
        <c:axId val="34639872"/>
        <c:axId val="0"/>
      </c:bar3DChart>
      <c:catAx>
        <c:axId val="3462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/>
          <a:lstStyle/>
          <a:p>
            <a:pPr>
              <a:defRPr lang="cs-CZ" sz="900" b="1"/>
            </a:pPr>
            <a:endParaRPr lang="en-US"/>
          </a:p>
        </c:txPr>
        <c:crossAx val="34639872"/>
        <c:crosses val="autoZero"/>
        <c:auto val="1"/>
        <c:lblAlgn val="ctr"/>
        <c:lblOffset val="100"/>
        <c:noMultiLvlLbl val="0"/>
      </c:catAx>
      <c:valAx>
        <c:axId val="34639872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lang="cs-CZ" sz="1000"/>
            </a:pPr>
            <a:endParaRPr lang="en-US"/>
          </a:p>
        </c:txPr>
        <c:crossAx val="346298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363593567538315"/>
          <c:y val="0.20010258804192416"/>
          <c:w val="0.16225784421826911"/>
          <c:h val="0.3639429588124386"/>
        </c:manualLayout>
      </c:layout>
      <c:overlay val="0"/>
      <c:txPr>
        <a:bodyPr/>
        <a:lstStyle/>
        <a:p>
          <a:pPr>
            <a:defRPr sz="1200" b="1" u="sng">
              <a:solidFill>
                <a:srgbClr val="0070C0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798"/>
      </a:pPr>
      <a:endParaRPr lang="en-US"/>
    </a:p>
  </c:txPr>
  <c:externalData r:id="rId2">
    <c:autoUpdate val="0"/>
  </c:externalData>
  <c:userShapes r:id="rId3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cs-CZ" sz="1200" b="0"/>
            </a:pPr>
            <a:r>
              <a:rPr lang="en-US" sz="1200" b="0" dirty="0"/>
              <a:t>%</a:t>
            </a:r>
          </a:p>
        </c:rich>
      </c:tx>
      <c:layout>
        <c:manualLayout>
          <c:xMode val="edge"/>
          <c:yMode val="edge"/>
          <c:x val="2.0245827550764019E-2"/>
          <c:y val="7.3529411764705885E-2"/>
        </c:manualLayout>
      </c:layout>
      <c:overlay val="0"/>
    </c:title>
    <c:autoTitleDeleted val="0"/>
    <c:view3D>
      <c:rotX val="0"/>
      <c:rotY val="0"/>
      <c:depthPercent val="100"/>
      <c:rAngAx val="1"/>
    </c:view3D>
    <c:floor>
      <c:thickness val="0"/>
    </c:floor>
    <c:sideWall>
      <c:thickness val="0"/>
      <c:spPr>
        <a:noFill/>
        <a:ln w="25398">
          <a:noFill/>
        </a:ln>
      </c:spPr>
    </c:sideWall>
    <c:backWall>
      <c:thickness val="0"/>
      <c:spPr>
        <a:noFill/>
        <a:ln w="25398">
          <a:noFill/>
        </a:ln>
      </c:spPr>
    </c:backWall>
    <c:plotArea>
      <c:layout>
        <c:manualLayout>
          <c:layoutTarget val="inner"/>
          <c:xMode val="edge"/>
          <c:yMode val="edge"/>
          <c:x val="6.0873508012167316E-2"/>
          <c:y val="0.17155311709671839"/>
          <c:w val="0.88656781643069593"/>
          <c:h val="0.5004007971872301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lang="cs-CZ"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Chodím pěšky</c:v>
                </c:pt>
                <c:pt idx="1">
                  <c:v>MHD</c:v>
                </c:pt>
                <c:pt idx="2">
                  <c:v>Taxi</c:v>
                </c:pt>
                <c:pt idx="3">
                  <c:v>Kolo</c:v>
                </c:pt>
                <c:pt idx="4">
                  <c:v>Motocykl / skútr</c:v>
                </c:pt>
                <c:pt idx="5">
                  <c:v>Auto</c:v>
                </c:pt>
                <c:pt idx="6">
                  <c:v>Jiný</c:v>
                </c:pt>
              </c:strCache>
            </c:strRef>
          </c:cat>
          <c:val>
            <c:numRef>
              <c:f>Sheet1!$B$2:$B$8</c:f>
              <c:numCache>
                <c:formatCode>0.0</c:formatCode>
                <c:ptCount val="7"/>
                <c:pt idx="0">
                  <c:v>74.390243902439025</c:v>
                </c:pt>
                <c:pt idx="1">
                  <c:v>80.731707317073173</c:v>
                </c:pt>
                <c:pt idx="2">
                  <c:v>3.6585365853658534</c:v>
                </c:pt>
                <c:pt idx="3">
                  <c:v>4.3902439024390238</c:v>
                </c:pt>
                <c:pt idx="4">
                  <c:v>0.73170731707317083</c:v>
                </c:pt>
                <c:pt idx="5">
                  <c:v>39.512195121951223</c:v>
                </c:pt>
                <c:pt idx="6">
                  <c:v>0.73170731707317083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1140224"/>
        <c:axId val="151141760"/>
        <c:axId val="0"/>
      </c:bar3DChart>
      <c:catAx>
        <c:axId val="151140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2700000"/>
          <a:lstStyle/>
          <a:p>
            <a:pPr>
              <a:defRPr lang="cs-CZ" sz="1000" b="1"/>
            </a:pPr>
            <a:endParaRPr lang="en-US"/>
          </a:p>
        </c:txPr>
        <c:crossAx val="151141760"/>
        <c:crosses val="autoZero"/>
        <c:auto val="1"/>
        <c:lblAlgn val="ctr"/>
        <c:lblOffset val="100"/>
        <c:noMultiLvlLbl val="0"/>
      </c:catAx>
      <c:valAx>
        <c:axId val="151141760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lang="cs-CZ" sz="1000"/>
            </a:pPr>
            <a:endParaRPr lang="en-US"/>
          </a:p>
        </c:txPr>
        <c:crossAx val="151140224"/>
        <c:crosses val="autoZero"/>
        <c:crossBetween val="between"/>
        <c:majorUnit val="20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depthPercent val="100"/>
      <c:rAngAx val="1"/>
    </c:view3D>
    <c:floor>
      <c:thickness val="0"/>
    </c:floor>
    <c:sideWall>
      <c:thickness val="0"/>
      <c:spPr>
        <a:noFill/>
        <a:ln w="29763">
          <a:noFill/>
        </a:ln>
      </c:spPr>
    </c:sideWall>
    <c:backWall>
      <c:thickness val="0"/>
      <c:spPr>
        <a:noFill/>
        <a:ln w="29763">
          <a:noFill/>
        </a:ln>
      </c:spPr>
    </c:backWall>
    <c:plotArea>
      <c:layout>
        <c:manualLayout>
          <c:layoutTarget val="inner"/>
          <c:xMode val="edge"/>
          <c:yMode val="edge"/>
          <c:x val="2.2208372842611236E-3"/>
          <c:y val="0.16254396623393233"/>
          <c:w val="0.64956467803245854"/>
          <c:h val="0.6334399181428663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12/2011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lang="cs-CZ" sz="10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84.6</c:v>
                </c:pt>
                <c:pt idx="1">
                  <c:v>15.4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06/2012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0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89.3</c:v>
                </c:pt>
                <c:pt idx="1">
                  <c:v>10.7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12/2012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92</c:v>
                </c:pt>
                <c:pt idx="1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34667520"/>
        <c:axId val="34915072"/>
        <c:axId val="0"/>
      </c:bar3DChart>
      <c:catAx>
        <c:axId val="346675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34915072"/>
        <c:crosses val="autoZero"/>
        <c:auto val="1"/>
        <c:lblAlgn val="ctr"/>
        <c:lblOffset val="100"/>
        <c:noMultiLvlLbl val="0"/>
      </c:catAx>
      <c:valAx>
        <c:axId val="349150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3466752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 b="1" u="sng">
              <a:solidFill>
                <a:srgbClr val="0070C0"/>
              </a:solidFill>
            </a:defRPr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2109"/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0"/>
      <c:rotY val="0"/>
      <c:depthPercent val="100"/>
      <c:rAngAx val="1"/>
    </c:view3D>
    <c:floor>
      <c:thickness val="0"/>
    </c:floor>
    <c:sideWall>
      <c:thickness val="0"/>
      <c:spPr>
        <a:noFill/>
        <a:ln w="29763">
          <a:noFill/>
        </a:ln>
      </c:spPr>
    </c:sideWall>
    <c:backWall>
      <c:thickness val="0"/>
      <c:spPr>
        <a:noFill/>
        <a:ln w="29763">
          <a:noFill/>
        </a:ln>
      </c:spPr>
    </c:backWall>
    <c:plotArea>
      <c:layout>
        <c:manualLayout>
          <c:layoutTarget val="inner"/>
          <c:xMode val="edge"/>
          <c:yMode val="edge"/>
          <c:x val="2.2208372842611236E-3"/>
          <c:y val="0.19818565149213679"/>
          <c:w val="0.64956467803245854"/>
          <c:h val="0.590043534541729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12/2011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lang="cs-CZ" sz="10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9.8000000000000007</c:v>
                </c:pt>
                <c:pt idx="1">
                  <c:v>90.2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06/2012</c:v>
                </c:pt>
              </c:strCache>
            </c:strRef>
          </c:tx>
          <c:spPr>
            <a:solidFill>
              <a:srgbClr val="1F497D">
                <a:lumMod val="20000"/>
                <a:lumOff val="8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10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4.5</c:v>
                </c:pt>
                <c:pt idx="1">
                  <c:v>95.5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12/2012</c:v>
                </c:pt>
              </c:strCache>
            </c:strRef>
          </c:tx>
          <c:spPr>
            <a:solidFill>
              <a:srgbClr val="1F497D"/>
            </a:solidFill>
          </c:spPr>
          <c:invertIfNegative val="0"/>
          <c:dLbls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Sheet1!$D$2:$D$3</c:f>
              <c:numCache>
                <c:formatCode>0.0</c:formatCode>
                <c:ptCount val="2"/>
                <c:pt idx="0">
                  <c:v>9.2838196286472154</c:v>
                </c:pt>
                <c:pt idx="1">
                  <c:v>90.716180371352777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34676736"/>
        <c:axId val="34678272"/>
        <c:axId val="0"/>
      </c:bar3DChart>
      <c:catAx>
        <c:axId val="346767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34678272"/>
        <c:crosses val="autoZero"/>
        <c:auto val="1"/>
        <c:lblAlgn val="ctr"/>
        <c:lblOffset val="100"/>
        <c:noMultiLvlLbl val="0"/>
      </c:catAx>
      <c:valAx>
        <c:axId val="346782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346767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436353290068682"/>
          <c:y val="0.33512616597850997"/>
          <c:w val="0.22563646709931318"/>
          <c:h val="0.54808269107313878"/>
        </c:manualLayout>
      </c:layout>
      <c:overlay val="0"/>
      <c:txPr>
        <a:bodyPr/>
        <a:lstStyle/>
        <a:p>
          <a:pPr>
            <a:defRPr sz="1200" b="1" u="sng">
              <a:solidFill>
                <a:srgbClr val="0070C0"/>
              </a:solidFill>
            </a:defRPr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2109"/>
      </a:pPr>
      <a:endParaRPr lang="en-US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depthPercent val="100"/>
      <c:rAngAx val="1"/>
    </c:view3D>
    <c:floor>
      <c:thickness val="0"/>
    </c:floor>
    <c:sideWall>
      <c:thickness val="0"/>
      <c:spPr>
        <a:noFill/>
        <a:ln w="29763">
          <a:noFill/>
        </a:ln>
      </c:spPr>
    </c:sideWall>
    <c:backWall>
      <c:thickness val="0"/>
      <c:spPr>
        <a:noFill/>
        <a:ln w="29763">
          <a:noFill/>
        </a:ln>
      </c:spPr>
    </c:backWall>
    <c:plotArea>
      <c:layout>
        <c:manualLayout>
          <c:layoutTarget val="inner"/>
          <c:xMode val="edge"/>
          <c:yMode val="edge"/>
          <c:x val="2.2208372842611236E-3"/>
          <c:y val="0.16254396623393233"/>
          <c:w val="0.64956467803245854"/>
          <c:h val="0.6334399181428663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06/2012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lang="cs-CZ" sz="10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2.6</c:v>
                </c:pt>
                <c:pt idx="1">
                  <c:v>97.4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12/2012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Sheet1!$C$2:$C$3</c:f>
              <c:numCache>
                <c:formatCode>0.0</c:formatCode>
                <c:ptCount val="2"/>
                <c:pt idx="0">
                  <c:v>5.6097560975609762</c:v>
                </c:pt>
                <c:pt idx="1">
                  <c:v>94.390243902439025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34728192"/>
        <c:axId val="34738176"/>
        <c:axId val="0"/>
      </c:bar3DChart>
      <c:catAx>
        <c:axId val="347281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34738176"/>
        <c:crosses val="autoZero"/>
        <c:auto val="1"/>
        <c:lblAlgn val="ctr"/>
        <c:lblOffset val="100"/>
        <c:noMultiLvlLbl val="0"/>
      </c:catAx>
      <c:valAx>
        <c:axId val="347381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3472819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 b="1" u="sng">
              <a:solidFill>
                <a:srgbClr val="0070C0"/>
              </a:solidFill>
            </a:defRPr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2109"/>
      </a:pPr>
      <a:endParaRPr lang="en-U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8038358954435636"/>
          <c:y val="0.22804263726619572"/>
          <c:w val="0.51123135252909613"/>
          <c:h val="0.73093460766057583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1= určitě ANO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Sheet1!$A$2:$A$12</c:f>
              <c:numCache>
                <c:formatCode>General</c:formatCode>
                <c:ptCount val="11"/>
              </c:numCache>
            </c:numRef>
          </c:cat>
          <c:val>
            <c:numRef>
              <c:f>Sheet1!$B$2:$B$12</c:f>
              <c:numCache>
                <c:formatCode>0.0</c:formatCode>
                <c:ptCount val="11"/>
                <c:pt idx="0">
                  <c:v>24.146341463414632</c:v>
                </c:pt>
                <c:pt idx="1">
                  <c:v>38.536585365853661</c:v>
                </c:pt>
                <c:pt idx="2">
                  <c:v>28.04878048780488</c:v>
                </c:pt>
                <c:pt idx="3">
                  <c:v>38.292682926829272</c:v>
                </c:pt>
                <c:pt idx="4">
                  <c:v>28.04878048780488</c:v>
                </c:pt>
                <c:pt idx="5">
                  <c:v>10.24390243902439</c:v>
                </c:pt>
                <c:pt idx="6">
                  <c:v>38.292682926829272</c:v>
                </c:pt>
                <c:pt idx="7">
                  <c:v>16.585365853658537</c:v>
                </c:pt>
                <c:pt idx="8">
                  <c:v>48.292682926829265</c:v>
                </c:pt>
                <c:pt idx="9">
                  <c:v>39.512195121951223</c:v>
                </c:pt>
                <c:pt idx="10">
                  <c:v>36.829268292682926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2= spíše ANO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Sheet1!$A$2:$A$12</c:f>
              <c:numCache>
                <c:formatCode>General</c:formatCode>
                <c:ptCount val="11"/>
              </c:numCache>
            </c:numRef>
          </c:cat>
          <c:val>
            <c:numRef>
              <c:f>Sheet1!$C$2:$C$12</c:f>
              <c:numCache>
                <c:formatCode>0.0</c:formatCode>
                <c:ptCount val="11"/>
                <c:pt idx="0">
                  <c:v>40.975609756097562</c:v>
                </c:pt>
                <c:pt idx="1">
                  <c:v>26.829268292682929</c:v>
                </c:pt>
                <c:pt idx="2">
                  <c:v>35.365853658536587</c:v>
                </c:pt>
                <c:pt idx="3">
                  <c:v>32.195121951219512</c:v>
                </c:pt>
                <c:pt idx="4">
                  <c:v>31.219512195121951</c:v>
                </c:pt>
                <c:pt idx="5">
                  <c:v>15.853658536585366</c:v>
                </c:pt>
                <c:pt idx="6">
                  <c:v>36.097560975609753</c:v>
                </c:pt>
                <c:pt idx="7">
                  <c:v>20</c:v>
                </c:pt>
                <c:pt idx="8">
                  <c:v>22.439024390243905</c:v>
                </c:pt>
                <c:pt idx="9">
                  <c:v>24.634146341463413</c:v>
                </c:pt>
                <c:pt idx="10">
                  <c:v>25.609756097560975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3= spíše NE</c:v>
                </c:pt>
              </c:strCache>
            </c:strRef>
          </c:tx>
          <c:spPr>
            <a:solidFill>
              <a:srgbClr val="FF7C80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Sheet1!$A$2:$A$12</c:f>
              <c:numCache>
                <c:formatCode>General</c:formatCode>
                <c:ptCount val="11"/>
              </c:numCache>
            </c:numRef>
          </c:cat>
          <c:val>
            <c:numRef>
              <c:f>Sheet1!$D$2:$D$12</c:f>
              <c:numCache>
                <c:formatCode>0.0</c:formatCode>
                <c:ptCount val="11"/>
                <c:pt idx="0">
                  <c:v>18.048780487804876</c:v>
                </c:pt>
                <c:pt idx="1">
                  <c:v>11.463414634146343</c:v>
                </c:pt>
                <c:pt idx="2">
                  <c:v>19.024390243902438</c:v>
                </c:pt>
                <c:pt idx="3">
                  <c:v>22.195121951219512</c:v>
                </c:pt>
                <c:pt idx="4">
                  <c:v>26.829268292682929</c:v>
                </c:pt>
                <c:pt idx="5">
                  <c:v>23.170731707317074</c:v>
                </c:pt>
                <c:pt idx="6">
                  <c:v>12.682926829268293</c:v>
                </c:pt>
                <c:pt idx="7">
                  <c:v>23.170731707317074</c:v>
                </c:pt>
                <c:pt idx="8">
                  <c:v>5.1219512195121952</c:v>
                </c:pt>
                <c:pt idx="9">
                  <c:v>8.2926829268292686</c:v>
                </c:pt>
                <c:pt idx="10">
                  <c:v>12.682926829268293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4= určitě NE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Sheet1!$A$2:$A$12</c:f>
              <c:numCache>
                <c:formatCode>General</c:formatCode>
                <c:ptCount val="11"/>
              </c:numCache>
            </c:numRef>
          </c:cat>
          <c:val>
            <c:numRef>
              <c:f>Sheet1!$E$2:$E$12</c:f>
              <c:numCache>
                <c:formatCode>0.0</c:formatCode>
                <c:ptCount val="11"/>
                <c:pt idx="0">
                  <c:v>6.0975609756097562</c:v>
                </c:pt>
                <c:pt idx="1">
                  <c:v>3.1707317073170733</c:v>
                </c:pt>
                <c:pt idx="2">
                  <c:v>4.6341463414634143</c:v>
                </c:pt>
                <c:pt idx="3">
                  <c:v>6.0975609756097562</c:v>
                </c:pt>
                <c:pt idx="4">
                  <c:v>8.536585365853659</c:v>
                </c:pt>
                <c:pt idx="5">
                  <c:v>32.926829268292686</c:v>
                </c:pt>
                <c:pt idx="6">
                  <c:v>7.8048780487804876</c:v>
                </c:pt>
                <c:pt idx="7">
                  <c:v>11.463414634146343</c:v>
                </c:pt>
                <c:pt idx="8">
                  <c:v>4.1463414634146343</c:v>
                </c:pt>
                <c:pt idx="9">
                  <c:v>7.8048780487804876</c:v>
                </c:pt>
                <c:pt idx="10">
                  <c:v>6.0975609756097562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nevím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Sheet1!$A$2:$A$12</c:f>
              <c:numCache>
                <c:formatCode>General</c:formatCode>
                <c:ptCount val="11"/>
              </c:numCache>
            </c:numRef>
          </c:cat>
          <c:val>
            <c:numRef>
              <c:f>Sheet1!$F$2:$F$12</c:f>
              <c:numCache>
                <c:formatCode>0.0</c:formatCode>
                <c:ptCount val="11"/>
                <c:pt idx="0">
                  <c:v>10.731707317073171</c:v>
                </c:pt>
                <c:pt idx="1">
                  <c:v>20</c:v>
                </c:pt>
                <c:pt idx="2">
                  <c:v>12.926829268292684</c:v>
                </c:pt>
                <c:pt idx="3">
                  <c:v>1.2195121951219512</c:v>
                </c:pt>
                <c:pt idx="4">
                  <c:v>5.3658536585365857</c:v>
                </c:pt>
                <c:pt idx="5">
                  <c:v>17.804878048780488</c:v>
                </c:pt>
                <c:pt idx="6">
                  <c:v>5.1219512195121952</c:v>
                </c:pt>
                <c:pt idx="7">
                  <c:v>28.780487804878046</c:v>
                </c:pt>
                <c:pt idx="8">
                  <c:v>20</c:v>
                </c:pt>
                <c:pt idx="9">
                  <c:v>19.756097560975611</c:v>
                </c:pt>
                <c:pt idx="10">
                  <c:v>18.780487804878049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5204480"/>
        <c:axId val="35222656"/>
        <c:axId val="0"/>
      </c:bar3DChart>
      <c:catAx>
        <c:axId val="35204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crossAx val="35222656"/>
        <c:crosses val="autoZero"/>
        <c:auto val="1"/>
        <c:lblAlgn val="ctr"/>
        <c:lblOffset val="100"/>
        <c:noMultiLvlLbl val="0"/>
      </c:catAx>
      <c:valAx>
        <c:axId val="35222656"/>
        <c:scaling>
          <c:orientation val="minMax"/>
        </c:scaling>
        <c:delete val="0"/>
        <c:axPos val="t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35204480"/>
        <c:crosses val="autoZero"/>
        <c:crossBetween val="between"/>
      </c:valAx>
      <c:spPr>
        <a:ln w="25400">
          <a:noFill/>
        </a:ln>
      </c:spPr>
    </c:plotArea>
    <c:legend>
      <c:legendPos val="t"/>
      <c:layout>
        <c:manualLayout>
          <c:xMode val="edge"/>
          <c:yMode val="edge"/>
          <c:x val="9.1184120606653627E-3"/>
          <c:y val="8.2132336535632205E-2"/>
          <c:w val="0.8740040878794828"/>
          <c:h val="5.4558789291754096E-2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0.03224</cdr:x>
      <cdr:y>0.18006</cdr:y>
    </cdr:from>
    <cdr:to>
      <cdr:x>0.08197</cdr:x>
      <cdr:y>0.2508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61324" y="615732"/>
          <a:ext cx="248852" cy="2419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50" dirty="0" smtClean="0"/>
            <a:t>%</a:t>
          </a:r>
          <a:endParaRPr lang="en-US" sz="1050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0.49321</cdr:x>
      <cdr:y>0.16194</cdr:y>
    </cdr:from>
    <cdr:to>
      <cdr:x>0.82013</cdr:x>
      <cdr:y>0.20548</cdr:y>
    </cdr:to>
    <cdr:sp macro="" textlink="">
      <cdr:nvSpPr>
        <cdr:cNvPr id="3" name="TextBox 17"/>
        <cdr:cNvSpPr txBox="1"/>
      </cdr:nvSpPr>
      <cdr:spPr>
        <a:xfrm xmlns:a="http://schemas.openxmlformats.org/drawingml/2006/main">
          <a:off x="1391368" y="897877"/>
          <a:ext cx="922252" cy="24141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cs-CZ" sz="800" dirty="0" smtClean="0"/>
            <a:t>Vážený průměr</a:t>
          </a:r>
          <a:endParaRPr lang="en-US" sz="800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0.03224</cdr:x>
      <cdr:y>0.18006</cdr:y>
    </cdr:from>
    <cdr:to>
      <cdr:x>0.08197</cdr:x>
      <cdr:y>0.2508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1324" y="615732"/>
          <a:ext cx="248852" cy="2419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50" dirty="0" smtClean="0"/>
            <a:t>%</a:t>
          </a:r>
          <a:endParaRPr lang="en-US" sz="1050" dirty="0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0.03859</cdr:x>
      <cdr:y>0.10309</cdr:y>
    </cdr:from>
    <cdr:to>
      <cdr:x>0.08288</cdr:x>
      <cdr:y>0.2639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8168" y="172162"/>
          <a:ext cx="135634" cy="2685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 dirty="0" smtClean="0"/>
            <a:t>%</a:t>
          </a:r>
          <a:endParaRPr lang="en-US" sz="1000" dirty="0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0.89987</cdr:x>
      <cdr:y>0.04583</cdr:y>
    </cdr:from>
    <cdr:to>
      <cdr:x>0.9881</cdr:x>
      <cdr:y>0.2091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366224" y="132911"/>
          <a:ext cx="232016" cy="4734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 smtClean="0"/>
            <a:t>%</a:t>
          </a:r>
          <a:endParaRPr lang="en-US" sz="1200" dirty="0"/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0.05025</cdr:x>
      <cdr:y>0.02943</cdr:y>
    </cdr:from>
    <cdr:to>
      <cdr:x>0.09796</cdr:x>
      <cdr:y>0.12343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2211" y="60482"/>
          <a:ext cx="201473" cy="1932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 dirty="0" smtClean="0"/>
            <a:t>%</a:t>
          </a:r>
          <a:endParaRPr lang="en-US" sz="1000" dirty="0"/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0.00586</cdr:x>
      <cdr:y>0.05642</cdr:y>
    </cdr:from>
    <cdr:to>
      <cdr:x>0.05335</cdr:x>
      <cdr:y>0.20281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231" y="101575"/>
          <a:ext cx="147659" cy="2635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%</a:t>
          </a:r>
          <a:endParaRPr lang="en-US" sz="1100" dirty="0"/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0.00854</cdr:x>
      <cdr:y>0.07421</cdr:y>
    </cdr:from>
    <cdr:to>
      <cdr:x>0.05827</cdr:x>
      <cdr:y>0.14495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0026" y="254491"/>
          <a:ext cx="233091" cy="2425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50" dirty="0" smtClean="0"/>
            <a:t>%</a:t>
          </a:r>
          <a:endParaRPr lang="en-US" sz="1050" dirty="0"/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</cdr:x>
      <cdr:y>0.03582</cdr:y>
    </cdr:from>
    <cdr:to>
      <cdr:x>0.04749</cdr:x>
      <cdr:y>0.18221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-310605" y="64480"/>
          <a:ext cx="147659" cy="2635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%</a:t>
          </a:r>
          <a:endParaRPr lang="en-US" sz="1100" dirty="0"/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0.01055</cdr:x>
      <cdr:y>0.02088</cdr:y>
    </cdr:from>
    <cdr:to>
      <cdr:x>0.05804</cdr:x>
      <cdr:y>0.16727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795" y="42224"/>
          <a:ext cx="147659" cy="2960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%</a:t>
          </a:r>
          <a:endParaRPr lang="en-US" sz="1100" dirty="0"/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</cdr:x>
      <cdr:y>0.06617</cdr:y>
    </cdr:from>
    <cdr:to>
      <cdr:x>0.04992</cdr:x>
      <cdr:y>0.13865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-4315950" y="226918"/>
          <a:ext cx="233981" cy="2485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 dirty="0" smtClean="0"/>
            <a:t>%</a:t>
          </a:r>
          <a:endParaRPr lang="en-US" sz="10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0.01059</cdr:x>
      <cdr:y>0.00735</cdr:y>
    </cdr:from>
    <cdr:to>
      <cdr:x>0.06051</cdr:x>
      <cdr:y>0.13813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393" y="15780"/>
          <a:ext cx="237640" cy="2807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 smtClean="0"/>
            <a:t>%</a:t>
          </a:r>
          <a:endParaRPr lang="en-US" sz="1200" dirty="0"/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0.03859</cdr:x>
      <cdr:y>0.10309</cdr:y>
    </cdr:from>
    <cdr:to>
      <cdr:x>0.0863</cdr:x>
      <cdr:y>0.19709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6918" y="204069"/>
          <a:ext cx="193985" cy="1860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 dirty="0" smtClean="0"/>
            <a:t>%</a:t>
          </a:r>
          <a:endParaRPr lang="en-US" sz="1000" dirty="0"/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0.03859</cdr:x>
      <cdr:y>0.10309</cdr:y>
    </cdr:from>
    <cdr:to>
      <cdr:x>0.0863</cdr:x>
      <cdr:y>0.19709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6918" y="204069"/>
          <a:ext cx="193985" cy="1860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 dirty="0" smtClean="0"/>
            <a:t>%</a:t>
          </a:r>
          <a:endParaRPr lang="en-US" sz="1000" dirty="0"/>
        </a:p>
      </cdr:txBody>
    </cdr: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0.03087</cdr:x>
      <cdr:y>0.13854</cdr:y>
    </cdr:from>
    <cdr:to>
      <cdr:x>0.07401</cdr:x>
      <cdr:y>0.28418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20147" y="273998"/>
          <a:ext cx="167885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 dirty="0" smtClean="0"/>
            <a:t>%</a:t>
          </a:r>
          <a:endParaRPr lang="en-US" sz="1000" dirty="0"/>
        </a:p>
      </cdr:txBody>
    </cdr:sp>
  </cdr:relSizeAnchor>
</c:userShapes>
</file>

<file path=ppt/drawings/drawing23.xml><?xml version="1.0" encoding="utf-8"?>
<c:userShapes xmlns:c="http://schemas.openxmlformats.org/drawingml/2006/chart">
  <cdr:relSizeAnchor xmlns:cdr="http://schemas.openxmlformats.org/drawingml/2006/chartDrawing">
    <cdr:from>
      <cdr:x>0.61331</cdr:x>
      <cdr:y>0.06678</cdr:y>
    </cdr:from>
    <cdr:to>
      <cdr:x>0.80665</cdr:x>
      <cdr:y>0.15837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27346" y="235619"/>
          <a:ext cx="576049" cy="3231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dirty="0" smtClean="0"/>
            <a:t>% ANO</a:t>
          </a:r>
          <a:endParaRPr lang="en-US" sz="1000" dirty="0"/>
        </a:p>
      </cdr:txBody>
    </cdr:sp>
  </cdr:relSizeAnchor>
</c:userShapes>
</file>

<file path=ppt/drawings/drawing24.xml><?xml version="1.0" encoding="utf-8"?>
<c:userShapes xmlns:c="http://schemas.openxmlformats.org/drawingml/2006/chart">
  <cdr:relSizeAnchor xmlns:cdr="http://schemas.openxmlformats.org/drawingml/2006/chartDrawing">
    <cdr:from>
      <cdr:x>0.60173</cdr:x>
      <cdr:y>0.18184</cdr:y>
    </cdr:from>
    <cdr:to>
      <cdr:x>0.77874</cdr:x>
      <cdr:y>0.33813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958270" y="376007"/>
          <a:ext cx="576049" cy="3231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 dirty="0" smtClean="0"/>
            <a:t>% ANO</a:t>
          </a:r>
          <a:endParaRPr lang="en-US" sz="1000" dirty="0"/>
        </a:p>
      </cdr:txBody>
    </cdr:sp>
  </cdr:relSizeAnchor>
</c:userShapes>
</file>

<file path=ppt/drawings/drawing25.xml><?xml version="1.0" encoding="utf-8"?>
<c:userShapes xmlns:c="http://schemas.openxmlformats.org/drawingml/2006/chart">
  <cdr:relSizeAnchor xmlns:cdr="http://schemas.openxmlformats.org/drawingml/2006/chartDrawing">
    <cdr:from>
      <cdr:x>0.47444</cdr:x>
      <cdr:y>0.13829</cdr:y>
    </cdr:from>
    <cdr:to>
      <cdr:x>0.80136</cdr:x>
      <cdr:y>0.18183</cdr:y>
    </cdr:to>
    <cdr:sp macro="" textlink="">
      <cdr:nvSpPr>
        <cdr:cNvPr id="3" name="TextBox 17"/>
        <cdr:cNvSpPr txBox="1"/>
      </cdr:nvSpPr>
      <cdr:spPr>
        <a:xfrm xmlns:a="http://schemas.openxmlformats.org/drawingml/2006/main">
          <a:off x="1406848" y="547700"/>
          <a:ext cx="969416" cy="17243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cs-CZ" sz="800" dirty="0" smtClean="0"/>
            <a:t>Vážený průměr</a:t>
          </a:r>
          <a:endParaRPr lang="en-US" sz="800" dirty="0"/>
        </a:p>
      </cdr:txBody>
    </cdr:sp>
  </cdr:relSizeAnchor>
</c:userShapes>
</file>

<file path=ppt/drawings/drawing26.xml><?xml version="1.0" encoding="utf-8"?>
<c:userShapes xmlns:c="http://schemas.openxmlformats.org/drawingml/2006/chart">
  <cdr:relSizeAnchor xmlns:cdr="http://schemas.openxmlformats.org/drawingml/2006/chartDrawing">
    <cdr:from>
      <cdr:x>0.47475</cdr:x>
      <cdr:y>0.15937</cdr:y>
    </cdr:from>
    <cdr:to>
      <cdr:x>0.80167</cdr:x>
      <cdr:y>0.20291</cdr:y>
    </cdr:to>
    <cdr:sp macro="" textlink="">
      <cdr:nvSpPr>
        <cdr:cNvPr id="3" name="TextBox 17"/>
        <cdr:cNvSpPr txBox="1"/>
      </cdr:nvSpPr>
      <cdr:spPr>
        <a:xfrm xmlns:a="http://schemas.openxmlformats.org/drawingml/2006/main">
          <a:off x="1441956" y="788564"/>
          <a:ext cx="992976" cy="21544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cs-CZ" sz="800" dirty="0" smtClean="0"/>
            <a:t>Vážený průměr</a:t>
          </a:r>
          <a:endParaRPr lang="en-US" sz="800" dirty="0"/>
        </a:p>
      </cdr:txBody>
    </cdr:sp>
  </cdr:relSizeAnchor>
</c:userShapes>
</file>

<file path=ppt/drawings/drawing27.xml><?xml version="1.0" encoding="utf-8"?>
<c:userShapes xmlns:c="http://schemas.openxmlformats.org/drawingml/2006/chart">
  <cdr:relSizeAnchor xmlns:cdr="http://schemas.openxmlformats.org/drawingml/2006/chartDrawing">
    <cdr:from>
      <cdr:x>0.03859</cdr:x>
      <cdr:y>0.10309</cdr:y>
    </cdr:from>
    <cdr:to>
      <cdr:x>0.0863</cdr:x>
      <cdr:y>0.19709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6918" y="204069"/>
          <a:ext cx="193985" cy="1860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 dirty="0" smtClean="0"/>
            <a:t>%</a:t>
          </a:r>
          <a:endParaRPr lang="en-US" sz="1000" dirty="0"/>
        </a:p>
      </cdr:txBody>
    </cdr:sp>
  </cdr:relSizeAnchor>
</c:userShapes>
</file>

<file path=ppt/drawings/drawing28.xml><?xml version="1.0" encoding="utf-8"?>
<c:userShapes xmlns:c="http://schemas.openxmlformats.org/drawingml/2006/chart">
  <cdr:relSizeAnchor xmlns:cdr="http://schemas.openxmlformats.org/drawingml/2006/chartDrawing">
    <cdr:from>
      <cdr:x>0.03922</cdr:x>
      <cdr:y>0.03859</cdr:y>
    </cdr:from>
    <cdr:to>
      <cdr:x>0.08631</cdr:x>
      <cdr:y>0.17603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4033" y="72008"/>
          <a:ext cx="172922" cy="2564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 smtClean="0"/>
            <a:t>%</a:t>
          </a:r>
          <a:endParaRPr lang="en-US" sz="12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0.0225</cdr:x>
      <cdr:y>0</cdr:y>
    </cdr:from>
    <cdr:to>
      <cdr:x>0.06999</cdr:x>
      <cdr:y>0.14639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9067" y="-4304417"/>
          <a:ext cx="166936" cy="2517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%</a:t>
          </a:r>
          <a:endParaRPr lang="en-US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0.0225</cdr:x>
      <cdr:y>0</cdr:y>
    </cdr:from>
    <cdr:to>
      <cdr:x>0.06999</cdr:x>
      <cdr:y>0.14639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9067" y="-4304417"/>
          <a:ext cx="166936" cy="2517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%</a:t>
          </a:r>
          <a:endParaRPr lang="en-US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0.0225</cdr:x>
      <cdr:y>0</cdr:y>
    </cdr:from>
    <cdr:to>
      <cdr:x>0.06999</cdr:x>
      <cdr:y>0.14639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9067" y="-4304417"/>
          <a:ext cx="166936" cy="2517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%</a:t>
          </a:r>
          <a:endParaRPr lang="en-US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0.47475</cdr:x>
      <cdr:y>0.15937</cdr:y>
    </cdr:from>
    <cdr:to>
      <cdr:x>0.80167</cdr:x>
      <cdr:y>0.20291</cdr:y>
    </cdr:to>
    <cdr:sp macro="" textlink="">
      <cdr:nvSpPr>
        <cdr:cNvPr id="2" name="TextBox 17"/>
        <cdr:cNvSpPr txBox="1"/>
      </cdr:nvSpPr>
      <cdr:spPr>
        <a:xfrm xmlns:a="http://schemas.openxmlformats.org/drawingml/2006/main">
          <a:off x="1441956" y="788564"/>
          <a:ext cx="992976" cy="21544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cs-CZ" sz="800" dirty="0" smtClean="0"/>
            <a:t>Vážený průměr</a:t>
          </a:r>
          <a:endParaRPr lang="en-US" sz="8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0.47475</cdr:x>
      <cdr:y>0.15937</cdr:y>
    </cdr:from>
    <cdr:to>
      <cdr:x>0.80167</cdr:x>
      <cdr:y>0.20291</cdr:y>
    </cdr:to>
    <cdr:sp macro="" textlink="">
      <cdr:nvSpPr>
        <cdr:cNvPr id="3" name="TextBox 17"/>
        <cdr:cNvSpPr txBox="1"/>
      </cdr:nvSpPr>
      <cdr:spPr>
        <a:xfrm xmlns:a="http://schemas.openxmlformats.org/drawingml/2006/main">
          <a:off x="1441956" y="788564"/>
          <a:ext cx="992976" cy="21544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cs-CZ" sz="800" dirty="0" smtClean="0"/>
            <a:t>Vážený průměr</a:t>
          </a:r>
          <a:endParaRPr lang="en-US" sz="8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0.47889</cdr:x>
      <cdr:y>0.10834</cdr:y>
    </cdr:from>
    <cdr:to>
      <cdr:x>0.7956</cdr:x>
      <cdr:y>0.18506</cdr:y>
    </cdr:to>
    <cdr:sp macro="" textlink="">
      <cdr:nvSpPr>
        <cdr:cNvPr id="2" name="TextBox 17"/>
        <cdr:cNvSpPr txBox="1"/>
      </cdr:nvSpPr>
      <cdr:spPr>
        <a:xfrm xmlns:a="http://schemas.openxmlformats.org/drawingml/2006/main">
          <a:off x="1380067" y="304264"/>
          <a:ext cx="912730" cy="21544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cs-CZ" sz="800" dirty="0" smtClean="0"/>
            <a:t>Vážený průměr</a:t>
          </a:r>
          <a:endParaRPr lang="en-US" sz="8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0.47475</cdr:x>
      <cdr:y>0.15937</cdr:y>
    </cdr:from>
    <cdr:to>
      <cdr:x>0.80167</cdr:x>
      <cdr:y>0.20291</cdr:y>
    </cdr:to>
    <cdr:sp macro="" textlink="">
      <cdr:nvSpPr>
        <cdr:cNvPr id="3" name="TextBox 17"/>
        <cdr:cNvSpPr txBox="1"/>
      </cdr:nvSpPr>
      <cdr:spPr>
        <a:xfrm xmlns:a="http://schemas.openxmlformats.org/drawingml/2006/main">
          <a:off x="1441956" y="788564"/>
          <a:ext cx="992976" cy="21544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cs-CZ" sz="800" dirty="0" smtClean="0"/>
            <a:t>Vážený průměr</a:t>
          </a:r>
          <a:endParaRPr lang="en-US" sz="800" dirty="0"/>
        </a:p>
      </cdr:txBody>
    </cdr:sp>
  </cdr:relSizeAnchor>
  <cdr:relSizeAnchor xmlns:cdr="http://schemas.openxmlformats.org/drawingml/2006/chartDrawing">
    <cdr:from>
      <cdr:x>0.47475</cdr:x>
      <cdr:y>0.15937</cdr:y>
    </cdr:from>
    <cdr:to>
      <cdr:x>0.80167</cdr:x>
      <cdr:y>0.20291</cdr:y>
    </cdr:to>
    <cdr:sp macro="" textlink="">
      <cdr:nvSpPr>
        <cdr:cNvPr id="4" name="TextBox 17"/>
        <cdr:cNvSpPr txBox="1"/>
      </cdr:nvSpPr>
      <cdr:spPr>
        <a:xfrm xmlns:a="http://schemas.openxmlformats.org/drawingml/2006/main">
          <a:off x="1441956" y="788564"/>
          <a:ext cx="992976" cy="21544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cs-CZ" sz="800" dirty="0" smtClean="0"/>
            <a:t>Vážený průměr</a:t>
          </a:r>
          <a:endParaRPr lang="en-US" sz="8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43B5AC-5D24-4AFC-A5C2-38A50FAC0073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2F4D2-D940-4723-A0CC-3379A963B8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982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5018EC-BC8A-4324-AEE3-8D482CB9D1E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5018EC-BC8A-4324-AEE3-8D482CB9D1E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5018EC-BC8A-4324-AEE3-8D482CB9D1E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6550223"/>
            <a:ext cx="6048462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1400" b="1" noProof="0" dirty="0" smtClean="0">
                <a:solidFill>
                  <a:schemeClr val="tx1"/>
                </a:solidFill>
              </a:rPr>
              <a:t>                                    Výzkum veřejného mínění – MČ Praha 5 </a:t>
            </a:r>
            <a:endParaRPr lang="cs-CZ" sz="1400" b="1" noProof="0" dirty="0">
              <a:solidFill>
                <a:schemeClr val="tx1"/>
              </a:solidFill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031540" y="6550223"/>
            <a:ext cx="2068852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1400" b="1" baseline="0" dirty="0" smtClean="0">
                <a:solidFill>
                  <a:schemeClr val="tx1"/>
                </a:solidFill>
              </a:rPr>
              <a:t>Prosinec </a:t>
            </a:r>
            <a:r>
              <a:rPr lang="en-US" sz="1400" b="1" baseline="0" dirty="0" smtClean="0">
                <a:solidFill>
                  <a:schemeClr val="tx1"/>
                </a:solidFill>
              </a:rPr>
              <a:t>201</a:t>
            </a:r>
            <a:r>
              <a:rPr lang="cs-CZ" sz="1400" b="1" baseline="0" dirty="0" smtClean="0">
                <a:solidFill>
                  <a:schemeClr val="tx1"/>
                </a:solidFill>
              </a:rPr>
              <a:t>2</a:t>
            </a:r>
            <a:endParaRPr lang="cs-CZ" sz="1400" b="1" dirty="0">
              <a:solidFill>
                <a:schemeClr val="tx1"/>
              </a:solidFill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8100392" y="6550223"/>
            <a:ext cx="1043608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</a:rPr>
              <a:t>- </a:t>
            </a:r>
            <a:fld id="{33749E53-6339-40C6-878D-F229C0FEDB46}" type="slidenum">
              <a:rPr lang="cs-CZ" sz="1400" b="1" smtClean="0">
                <a:solidFill>
                  <a:schemeClr val="tx1"/>
                </a:solidFill>
                <a:latin typeface="Calibri" pitchFamily="34" charset="0"/>
              </a:rPr>
              <a:pPr algn="ctr"/>
              <a:t>‹#›</a:t>
            </a:fld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</a:rPr>
              <a:t> -</a:t>
            </a:r>
            <a:endParaRPr lang="cs-CZ" sz="14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026" name="Picture 2" descr="C:\_FR\_Logos\Praha 5\Praha5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528" y="6525344"/>
            <a:ext cx="820898" cy="33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4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vp5.cz/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3.xml"/><Relationship Id="rId4" Type="http://schemas.openxmlformats.org/officeDocument/2006/relationships/chart" Target="../charts/chart3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4.xml"/><Relationship Id="rId5" Type="http://schemas.openxmlformats.org/officeDocument/2006/relationships/chart" Target="../charts/chart43.xml"/><Relationship Id="rId4" Type="http://schemas.openxmlformats.org/officeDocument/2006/relationships/chart" Target="../charts/chart4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8.xml"/><Relationship Id="rId5" Type="http://schemas.openxmlformats.org/officeDocument/2006/relationships/chart" Target="../charts/chart47.xml"/><Relationship Id="rId4" Type="http://schemas.openxmlformats.org/officeDocument/2006/relationships/chart" Target="../charts/chart4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115616" y="1066671"/>
            <a:ext cx="6429672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ts val="1200"/>
              </a:spcBef>
            </a:pPr>
            <a:r>
              <a:rPr lang="cs-CZ" sz="3600" b="1" dirty="0" smtClean="0">
                <a:latin typeface="Arial" pitchFamily="34" charset="0"/>
                <a:cs typeface="Arial" pitchFamily="34" charset="0"/>
              </a:rPr>
              <a:t>Výzkum veřejného mínění </a:t>
            </a:r>
          </a:p>
          <a:p>
            <a:pPr>
              <a:spcBef>
                <a:spcPts val="1200"/>
              </a:spcBef>
            </a:pPr>
            <a:r>
              <a:rPr lang="cs-CZ" sz="3600" b="1" dirty="0" smtClean="0">
                <a:latin typeface="Arial" pitchFamily="34" charset="0"/>
                <a:cs typeface="Arial" pitchFamily="34" charset="0"/>
              </a:rPr>
              <a:t>obyvatelů MČ Praha 5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861048"/>
            <a:ext cx="470645" cy="76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_FR\_Logos\Praha 5\Praha5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861048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757539" y="5714092"/>
            <a:ext cx="24868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/>
            <a:r>
              <a:rPr lang="cs-CZ" sz="2800" dirty="0" smtClean="0">
                <a:latin typeface="Arial" pitchFamily="34" charset="0"/>
                <a:cs typeface="Arial" pitchFamily="34" charset="0"/>
              </a:rPr>
              <a:t>Prosinec 2012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http://www.praha5.cz/obrazek/157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068960"/>
            <a:ext cx="2232248" cy="308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3927216" y="3501008"/>
            <a:ext cx="47034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sz="1100" i="1" dirty="0" smtClean="0">
                <a:solidFill>
                  <a:prstClr val="black"/>
                </a:solidFill>
              </a:rPr>
              <a:t>Q.5  </a:t>
            </a:r>
            <a:r>
              <a:rPr lang="cs-CZ" sz="1100" i="1" dirty="0" smtClean="0">
                <a:solidFill>
                  <a:prstClr val="black"/>
                </a:solidFill>
              </a:rPr>
              <a:t>Sledujete </a:t>
            </a:r>
            <a:r>
              <a:rPr lang="pt-BR" sz="1100" i="1" dirty="0" smtClean="0">
                <a:solidFill>
                  <a:prstClr val="black"/>
                </a:solidFill>
              </a:rPr>
              <a:t>radniční </a:t>
            </a:r>
            <a:r>
              <a:rPr lang="pt-BR" sz="1100" i="1" dirty="0">
                <a:solidFill>
                  <a:prstClr val="black"/>
                </a:solidFill>
              </a:rPr>
              <a:t>internetovou televizi na adrese www.TVP5.cz ?</a:t>
            </a:r>
          </a:p>
        </p:txBody>
      </p:sp>
      <p:sp>
        <p:nvSpPr>
          <p:cNvPr id="19" name="Zaoblený obdélník 5"/>
          <p:cNvSpPr/>
          <p:nvPr/>
        </p:nvSpPr>
        <p:spPr>
          <a:xfrm>
            <a:off x="285750" y="188640"/>
            <a:ext cx="5438378" cy="35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000" b="1" dirty="0" smtClean="0">
                <a:solidFill>
                  <a:srgbClr val="FFFFFF"/>
                </a:solidFill>
              </a:rPr>
              <a:t>4. Zdroje </a:t>
            </a:r>
            <a:r>
              <a:rPr lang="cs-CZ" sz="2000" b="1" dirty="0">
                <a:solidFill>
                  <a:srgbClr val="FFFFFF"/>
                </a:solidFill>
              </a:rPr>
              <a:t>informací o dění v městské části Praha 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528" y="764704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b="1" dirty="0" smtClean="0">
                <a:solidFill>
                  <a:srgbClr val="663300"/>
                </a:solidFill>
              </a:rPr>
              <a:t>4.2 Sledují občané </a:t>
            </a:r>
            <a:r>
              <a:rPr lang="pt-BR" b="1" dirty="0" smtClean="0">
                <a:solidFill>
                  <a:srgbClr val="663300"/>
                </a:solidFill>
              </a:rPr>
              <a:t>radniční </a:t>
            </a:r>
            <a:r>
              <a:rPr lang="pt-BR" b="1" dirty="0">
                <a:solidFill>
                  <a:srgbClr val="663300"/>
                </a:solidFill>
              </a:rPr>
              <a:t>internetovou televizi na adrese </a:t>
            </a:r>
            <a:r>
              <a:rPr lang="pt-BR" b="1" dirty="0" smtClean="0">
                <a:solidFill>
                  <a:srgbClr val="663300"/>
                </a:solidFill>
              </a:rPr>
              <a:t>www.TVP5.cz?</a:t>
            </a:r>
            <a:endParaRPr lang="cs-CZ" b="1" dirty="0">
              <a:solidFill>
                <a:srgbClr val="663300"/>
              </a:solidFill>
            </a:endParaRPr>
          </a:p>
        </p:txBody>
      </p:sp>
      <p:pic>
        <p:nvPicPr>
          <p:cNvPr id="3074" name="Picture 2" descr="C:\_FR\_Logos\Praha 5\TVP5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913" y="1747801"/>
            <a:ext cx="1851025" cy="15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373364" y="1134036"/>
            <a:ext cx="1231084" cy="38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FF0000"/>
                </a:solidFill>
              </a:rPr>
              <a:t>N</a:t>
            </a:r>
            <a:r>
              <a:rPr lang="cs-CZ" sz="1200" baseline="-25000" dirty="0" smtClean="0">
                <a:solidFill>
                  <a:srgbClr val="FF0000"/>
                </a:solidFill>
              </a:rPr>
              <a:t>12/2012 </a:t>
            </a:r>
            <a:r>
              <a:rPr lang="en-US" sz="1200" dirty="0" smtClean="0">
                <a:solidFill>
                  <a:srgbClr val="FF0000"/>
                </a:solidFill>
                <a:latin typeface="Calibri"/>
              </a:rPr>
              <a:t>= 410</a:t>
            </a:r>
            <a:endParaRPr lang="cs-CZ" sz="1200" dirty="0" smtClean="0">
              <a:solidFill>
                <a:srgbClr val="FF0000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800" dirty="0" smtClean="0">
                <a:solidFill>
                  <a:srgbClr val="FF0000"/>
                </a:solidFill>
                <a:latin typeface="Calibri"/>
              </a:rPr>
              <a:t>Všichni respondenti</a:t>
            </a:r>
            <a:endParaRPr lang="en-US" sz="800" dirty="0" smtClean="0">
              <a:solidFill>
                <a:srgbClr val="FF0000"/>
              </a:solidFill>
              <a:latin typeface="Calibri"/>
            </a:endParaRPr>
          </a:p>
        </p:txBody>
      </p:sp>
      <p:graphicFrame>
        <p:nvGraphicFramePr>
          <p:cNvPr id="11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4613170"/>
              </p:ext>
            </p:extLst>
          </p:nvPr>
        </p:nvGraphicFramePr>
        <p:xfrm>
          <a:off x="3878113" y="1612056"/>
          <a:ext cx="3514640" cy="1720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8922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431874"/>
              </p:ext>
            </p:extLst>
          </p:nvPr>
        </p:nvGraphicFramePr>
        <p:xfrm>
          <a:off x="285750" y="1942475"/>
          <a:ext cx="8318698" cy="35027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68619"/>
                <a:gridCol w="4750079"/>
              </a:tblGrid>
              <a:tr h="318432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informovanost občanů (vyšší podrobnost a dostupnost  dokumentů z radnice)</a:t>
                      </a:r>
                      <a:endParaRPr lang="cs-CZ" sz="10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8432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transparentnost nakládání s veřejnými prostředky (zveřejňování smluv a faktur, darů, grantů na webu radnice)</a:t>
                      </a:r>
                      <a:endParaRPr lang="cs-CZ" sz="10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8432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podporu sociálním projektům (podporu nízkoprahových center, komunitních center, apod.</a:t>
                      </a:r>
                      <a:endParaRPr lang="cs-CZ" sz="10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8432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čistotu ulic, úklid odpadků v parcích a zeleni, zlepšení separovaného sběru, zlepšení sběru bioodpadu…</a:t>
                      </a:r>
                      <a:endParaRPr lang="cs-CZ" sz="10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8432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bezpečnost pěší a cyklistické dopravy, uzavírání ulic pro automobilovou dopravu (nové pěší zóny)</a:t>
                      </a:r>
                      <a:endParaRPr lang="cs-CZ" sz="10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8432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nastavení placeného parkování (proti blokování ulic auty návštěvníků…)</a:t>
                      </a:r>
                      <a:endParaRPr lang="cs-CZ" sz="10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8432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podporu sportovních, kulturních aktivit</a:t>
                      </a:r>
                      <a:endParaRPr lang="cs-CZ" sz="10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8432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propojení se zahraničními partnery (např. v cestovním ruchu)</a:t>
                      </a:r>
                      <a:endParaRPr lang="cs-CZ" sz="10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8432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využívání dotací z EU</a:t>
                      </a:r>
                      <a:endParaRPr lang="cs-CZ" sz="10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8432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efektivnější chod radnice (systém úspor spotřeby energií, zrychlení vyřizování žádostí)</a:t>
                      </a:r>
                      <a:endParaRPr lang="cs-CZ" sz="10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8432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parkování</a:t>
                      </a:r>
                      <a:endParaRPr lang="cs-CZ" sz="10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4231841466"/>
              </p:ext>
            </p:extLst>
          </p:nvPr>
        </p:nvGraphicFramePr>
        <p:xfrm>
          <a:off x="3995936" y="764704"/>
          <a:ext cx="5137627" cy="4948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562505" y="5975702"/>
            <a:ext cx="578356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sz="1100" i="1" dirty="0" smtClean="0">
                <a:solidFill>
                  <a:prstClr val="black"/>
                </a:solidFill>
              </a:rPr>
              <a:t>Q.</a:t>
            </a:r>
            <a:r>
              <a:rPr lang="cs-CZ" sz="1100" i="1" dirty="0" smtClean="0">
                <a:solidFill>
                  <a:prstClr val="black"/>
                </a:solidFill>
              </a:rPr>
              <a:t>8</a:t>
            </a:r>
            <a:r>
              <a:rPr lang="pt-BR" sz="1100" i="1" dirty="0" smtClean="0">
                <a:solidFill>
                  <a:prstClr val="black"/>
                </a:solidFill>
              </a:rPr>
              <a:t> </a:t>
            </a:r>
            <a:r>
              <a:rPr lang="pt-BR" sz="1100" i="1" dirty="0">
                <a:solidFill>
                  <a:prstClr val="black"/>
                </a:solidFill>
              </a:rPr>
              <a:t>Které z následujících věcí je podle vás potřeba v městské části Praha 5 zlepšit? </a:t>
            </a:r>
          </a:p>
        </p:txBody>
      </p:sp>
      <p:sp>
        <p:nvSpPr>
          <p:cNvPr id="19" name="Zaoblený obdélník 5"/>
          <p:cNvSpPr/>
          <p:nvPr/>
        </p:nvSpPr>
        <p:spPr>
          <a:xfrm>
            <a:off x="285750" y="188640"/>
            <a:ext cx="3566170" cy="35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000" b="1" dirty="0" smtClean="0">
                <a:solidFill>
                  <a:srgbClr val="FFFFFF"/>
                </a:solidFill>
              </a:rPr>
              <a:t>5. Podmínky pro život v Praze 5</a:t>
            </a:r>
            <a:endParaRPr lang="cs-CZ" sz="2000" b="1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764704"/>
            <a:ext cx="7075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b="1" dirty="0" smtClean="0">
                <a:solidFill>
                  <a:srgbClr val="663300"/>
                </a:solidFill>
              </a:rPr>
              <a:t>5.1 Co by se mělo zlepšit v Praze 5</a:t>
            </a:r>
            <a:r>
              <a:rPr lang="pt-BR" b="1" dirty="0" smtClean="0">
                <a:solidFill>
                  <a:srgbClr val="663300"/>
                </a:solidFill>
              </a:rPr>
              <a:t>?</a:t>
            </a:r>
            <a:endParaRPr lang="cs-CZ" b="1" dirty="0">
              <a:solidFill>
                <a:srgbClr val="6633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211960" y="5496781"/>
            <a:ext cx="1224136" cy="288043"/>
            <a:chOff x="3851920" y="4797152"/>
            <a:chExt cx="1224136" cy="288043"/>
          </a:xfrm>
        </p:grpSpPr>
        <p:sp>
          <p:nvSpPr>
            <p:cNvPr id="20" name="Left Arrow 19"/>
            <p:cNvSpPr/>
            <p:nvPr/>
          </p:nvSpPr>
          <p:spPr>
            <a:xfrm>
              <a:off x="3851920" y="4797152"/>
              <a:ext cx="622815" cy="288043"/>
            </a:xfrm>
            <a:prstGeom prst="leftArrow">
              <a:avLst/>
            </a:prstGeom>
            <a:gradFill>
              <a:gsLst>
                <a:gs pos="100000">
                  <a:srgbClr val="92D050"/>
                </a:gs>
                <a:gs pos="0">
                  <a:srgbClr val="9BBB59">
                    <a:lumMod val="20000"/>
                    <a:lumOff val="80000"/>
                  </a:srgbClr>
                </a:gs>
              </a:gsLst>
              <a:lin ang="10800000" scaled="1"/>
            </a:gra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900" b="1" dirty="0" smtClean="0">
                  <a:solidFill>
                    <a:srgbClr val="000000"/>
                  </a:solidFill>
                </a:rPr>
                <a:t>ANO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  <p:sp>
          <p:nvSpPr>
            <p:cNvPr id="21" name="Right Arrow 20"/>
            <p:cNvSpPr/>
            <p:nvPr/>
          </p:nvSpPr>
          <p:spPr>
            <a:xfrm>
              <a:off x="4494220" y="4797152"/>
              <a:ext cx="581836" cy="288043"/>
            </a:xfrm>
            <a:prstGeom prst="rightArrow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rgbClr val="C0504D">
                    <a:lumMod val="20000"/>
                    <a:lumOff val="80000"/>
                  </a:srgb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 smtClean="0">
                  <a:solidFill>
                    <a:srgbClr val="000000"/>
                  </a:solidFill>
                </a:rPr>
                <a:t>N</a:t>
              </a:r>
              <a:r>
                <a:rPr lang="cs-CZ" sz="900" b="1" dirty="0" smtClean="0">
                  <a:solidFill>
                    <a:srgbClr val="000000"/>
                  </a:solidFill>
                </a:rPr>
                <a:t>E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1996141784"/>
              </p:ext>
            </p:extLst>
          </p:nvPr>
        </p:nvGraphicFramePr>
        <p:xfrm>
          <a:off x="2915816" y="764704"/>
          <a:ext cx="3037308" cy="4948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796136" y="1423809"/>
            <a:ext cx="2067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u="sng" dirty="0" smtClean="0">
                <a:solidFill>
                  <a:srgbClr val="0070C0"/>
                </a:solidFill>
              </a:rPr>
              <a:t>Pouze kolo 12/2012</a:t>
            </a:r>
            <a:endParaRPr lang="en-US" sz="1200" b="1" u="sng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373364" y="476672"/>
            <a:ext cx="1231084" cy="38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FF0000"/>
                </a:solidFill>
              </a:rPr>
              <a:t>N</a:t>
            </a:r>
            <a:r>
              <a:rPr lang="cs-CZ" sz="1200" baseline="-25000" dirty="0" smtClean="0">
                <a:solidFill>
                  <a:srgbClr val="FF0000"/>
                </a:solidFill>
              </a:rPr>
              <a:t>12/2012 </a:t>
            </a:r>
            <a:r>
              <a:rPr lang="en-US" sz="1200" dirty="0" smtClean="0">
                <a:solidFill>
                  <a:srgbClr val="FF0000"/>
                </a:solidFill>
                <a:latin typeface="Calibri"/>
              </a:rPr>
              <a:t>= 410</a:t>
            </a:r>
            <a:endParaRPr lang="cs-CZ" sz="1200" dirty="0" smtClean="0">
              <a:solidFill>
                <a:srgbClr val="FF0000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800" dirty="0" smtClean="0">
                <a:solidFill>
                  <a:srgbClr val="FF0000"/>
                </a:solidFill>
                <a:latin typeface="Calibri"/>
              </a:rPr>
              <a:t>Všichni respondenti</a:t>
            </a:r>
            <a:endParaRPr lang="en-US" sz="800" dirty="0" smtClean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145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116620657"/>
              </p:ext>
            </p:extLst>
          </p:nvPr>
        </p:nvGraphicFramePr>
        <p:xfrm>
          <a:off x="3995936" y="764704"/>
          <a:ext cx="5137627" cy="4948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562505" y="5975702"/>
            <a:ext cx="578356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sz="1100" i="1" dirty="0" smtClean="0">
                <a:solidFill>
                  <a:prstClr val="black"/>
                </a:solidFill>
              </a:rPr>
              <a:t>Q.9 </a:t>
            </a:r>
            <a:r>
              <a:rPr lang="pl-PL" sz="1100" i="1" dirty="0">
                <a:solidFill>
                  <a:prstClr val="black"/>
                </a:solidFill>
              </a:rPr>
              <a:t>Jak moc podle Vás v Praze 5 chybí ….?</a:t>
            </a:r>
            <a:endParaRPr lang="pt-BR" sz="1100" i="1" dirty="0">
              <a:solidFill>
                <a:prstClr val="black"/>
              </a:solidFill>
            </a:endParaRPr>
          </a:p>
        </p:txBody>
      </p:sp>
      <p:sp>
        <p:nvSpPr>
          <p:cNvPr id="19" name="Zaoblený obdélník 5"/>
          <p:cNvSpPr/>
          <p:nvPr/>
        </p:nvSpPr>
        <p:spPr>
          <a:xfrm>
            <a:off x="285750" y="188640"/>
            <a:ext cx="3566170" cy="35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000" b="1" dirty="0" smtClean="0">
                <a:solidFill>
                  <a:srgbClr val="FFFFFF"/>
                </a:solidFill>
              </a:rPr>
              <a:t>5. Podmínky pro život v Praze 5</a:t>
            </a:r>
            <a:endParaRPr lang="cs-CZ" sz="2000" b="1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764704"/>
            <a:ext cx="7075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b="1" dirty="0">
                <a:solidFill>
                  <a:srgbClr val="663300"/>
                </a:solidFill>
              </a:rPr>
              <a:t>5</a:t>
            </a:r>
            <a:r>
              <a:rPr lang="cs-CZ" b="1" dirty="0" smtClean="0">
                <a:solidFill>
                  <a:srgbClr val="663300"/>
                </a:solidFill>
              </a:rPr>
              <a:t>.2 Jak moc v Praze 5 chybí …..</a:t>
            </a:r>
            <a:r>
              <a:rPr lang="pt-BR" b="1" dirty="0" smtClean="0">
                <a:solidFill>
                  <a:srgbClr val="663300"/>
                </a:solidFill>
              </a:rPr>
              <a:t>?</a:t>
            </a:r>
            <a:endParaRPr lang="cs-CZ" b="1" dirty="0">
              <a:solidFill>
                <a:srgbClr val="663300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174857"/>
              </p:ext>
            </p:extLst>
          </p:nvPr>
        </p:nvGraphicFramePr>
        <p:xfrm>
          <a:off x="285750" y="1942476"/>
          <a:ext cx="8318698" cy="35543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68619"/>
                <a:gridCol w="4750079"/>
              </a:tblGrid>
              <a:tr h="44428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Arial"/>
                          <a:ea typeface="Times New Roman"/>
                        </a:rPr>
                        <a:t>nové domy a byty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428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Arial"/>
                          <a:ea typeface="Times New Roman"/>
                        </a:rPr>
                        <a:t>nová administrativní centra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428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Arial"/>
                          <a:ea typeface="Times New Roman"/>
                        </a:rPr>
                        <a:t>rekreační prostory, zeleň a parky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428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Arial"/>
                          <a:ea typeface="Times New Roman"/>
                        </a:rPr>
                        <a:t>kulturní zařízení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428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Arial"/>
                          <a:ea typeface="Times New Roman"/>
                        </a:rPr>
                        <a:t>školy, školky, jesle, univerzitní kampus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428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Arial"/>
                          <a:ea typeface="Times New Roman"/>
                        </a:rPr>
                        <a:t>zařízení pro seniory, kluby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428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Arial"/>
                          <a:ea typeface="Times New Roman"/>
                        </a:rPr>
                        <a:t>sportovní zařízení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4288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akce na ulici (např. uliční divadlo)</a:t>
                      </a:r>
                      <a:endParaRPr lang="en-US" sz="1200" b="1" kern="1200" dirty="0" smtClean="0">
                        <a:solidFill>
                          <a:schemeClr val="dk1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4211960" y="5496781"/>
            <a:ext cx="1224136" cy="288043"/>
            <a:chOff x="3851920" y="4797152"/>
            <a:chExt cx="1224136" cy="288043"/>
          </a:xfrm>
        </p:grpSpPr>
        <p:sp>
          <p:nvSpPr>
            <p:cNvPr id="20" name="Left Arrow 19"/>
            <p:cNvSpPr/>
            <p:nvPr/>
          </p:nvSpPr>
          <p:spPr>
            <a:xfrm>
              <a:off x="3851920" y="4797152"/>
              <a:ext cx="622815" cy="288043"/>
            </a:xfrm>
            <a:prstGeom prst="leftArrow">
              <a:avLst/>
            </a:prstGeom>
            <a:gradFill>
              <a:gsLst>
                <a:gs pos="100000">
                  <a:srgbClr val="92D050"/>
                </a:gs>
                <a:gs pos="0">
                  <a:srgbClr val="9BBB59">
                    <a:lumMod val="20000"/>
                    <a:lumOff val="80000"/>
                  </a:srgbClr>
                </a:gs>
              </a:gsLst>
              <a:lin ang="10800000" scaled="1"/>
            </a:gra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900" b="1" dirty="0" smtClean="0">
                  <a:solidFill>
                    <a:srgbClr val="000000"/>
                  </a:solidFill>
                </a:rPr>
                <a:t>ANO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  <p:sp>
          <p:nvSpPr>
            <p:cNvPr id="21" name="Right Arrow 20"/>
            <p:cNvSpPr/>
            <p:nvPr/>
          </p:nvSpPr>
          <p:spPr>
            <a:xfrm>
              <a:off x="4494220" y="4797152"/>
              <a:ext cx="581836" cy="288043"/>
            </a:xfrm>
            <a:prstGeom prst="rightArrow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rgbClr val="C0504D">
                    <a:lumMod val="20000"/>
                    <a:lumOff val="80000"/>
                  </a:srgb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900" b="1" dirty="0" smtClean="0">
                  <a:solidFill>
                    <a:srgbClr val="000000"/>
                  </a:solidFill>
                </a:rPr>
                <a:t>NE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2476307096"/>
              </p:ext>
            </p:extLst>
          </p:nvPr>
        </p:nvGraphicFramePr>
        <p:xfrm>
          <a:off x="2915816" y="764704"/>
          <a:ext cx="3037308" cy="4948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373364" y="476672"/>
            <a:ext cx="1231084" cy="38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FF0000"/>
                </a:solidFill>
              </a:rPr>
              <a:t>N</a:t>
            </a:r>
            <a:r>
              <a:rPr lang="cs-CZ" sz="1200" baseline="-25000" dirty="0" smtClean="0">
                <a:solidFill>
                  <a:srgbClr val="FF0000"/>
                </a:solidFill>
              </a:rPr>
              <a:t>12/2012 </a:t>
            </a:r>
            <a:r>
              <a:rPr lang="en-US" sz="1200" dirty="0" smtClean="0">
                <a:solidFill>
                  <a:srgbClr val="FF0000"/>
                </a:solidFill>
                <a:latin typeface="Calibri"/>
              </a:rPr>
              <a:t>= 410</a:t>
            </a:r>
            <a:endParaRPr lang="cs-CZ" sz="1200" dirty="0" smtClean="0">
              <a:solidFill>
                <a:srgbClr val="FF0000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800" dirty="0" smtClean="0">
                <a:solidFill>
                  <a:srgbClr val="FF0000"/>
                </a:solidFill>
                <a:latin typeface="Calibri"/>
              </a:rPr>
              <a:t>Všichni respondenti</a:t>
            </a:r>
            <a:endParaRPr lang="en-US" sz="800" dirty="0" smtClea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96136" y="1423809"/>
            <a:ext cx="2067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u="sng" dirty="0" smtClean="0">
                <a:solidFill>
                  <a:srgbClr val="0070C0"/>
                </a:solidFill>
              </a:rPr>
              <a:t>Pouze kolo 12/2012</a:t>
            </a:r>
            <a:endParaRPr lang="en-US" sz="12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16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1550349219"/>
              </p:ext>
            </p:extLst>
          </p:nvPr>
        </p:nvGraphicFramePr>
        <p:xfrm>
          <a:off x="3995936" y="764704"/>
          <a:ext cx="5137627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179512" y="3429000"/>
            <a:ext cx="289178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sz="1100" i="1" dirty="0" smtClean="0">
                <a:solidFill>
                  <a:prstClr val="black"/>
                </a:solidFill>
              </a:rPr>
              <a:t>Q.10 </a:t>
            </a:r>
            <a:r>
              <a:rPr lang="pl-PL" sz="1100" i="1" dirty="0">
                <a:solidFill>
                  <a:prstClr val="black"/>
                </a:solidFill>
              </a:rPr>
              <a:t>Myslíte si, že je v Praze 5 dostatek …..?</a:t>
            </a:r>
            <a:endParaRPr lang="pt-BR" sz="1100" i="1" dirty="0">
              <a:solidFill>
                <a:prstClr val="black"/>
              </a:solidFill>
            </a:endParaRPr>
          </a:p>
        </p:txBody>
      </p:sp>
      <p:sp>
        <p:nvSpPr>
          <p:cNvPr id="19" name="Zaoblený obdélník 5"/>
          <p:cNvSpPr/>
          <p:nvPr/>
        </p:nvSpPr>
        <p:spPr>
          <a:xfrm>
            <a:off x="285750" y="188640"/>
            <a:ext cx="3566170" cy="35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000" b="1" dirty="0">
                <a:solidFill>
                  <a:srgbClr val="FFFFFF"/>
                </a:solidFill>
              </a:rPr>
              <a:t>5</a:t>
            </a:r>
            <a:r>
              <a:rPr lang="cs-CZ" sz="2000" b="1" dirty="0" smtClean="0">
                <a:solidFill>
                  <a:srgbClr val="FFFFFF"/>
                </a:solidFill>
              </a:rPr>
              <a:t>. Podmínky pro život v Praze 5</a:t>
            </a:r>
            <a:endParaRPr lang="cs-CZ" sz="2000" b="1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764704"/>
            <a:ext cx="7075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b="1" dirty="0">
                <a:solidFill>
                  <a:srgbClr val="663300"/>
                </a:solidFill>
              </a:rPr>
              <a:t>5</a:t>
            </a:r>
            <a:r>
              <a:rPr lang="cs-CZ" b="1" dirty="0" smtClean="0">
                <a:solidFill>
                  <a:srgbClr val="663300"/>
                </a:solidFill>
              </a:rPr>
              <a:t>.3 Je v Praze 5 dostatek …..</a:t>
            </a:r>
            <a:r>
              <a:rPr lang="pt-BR" b="1" dirty="0" smtClean="0">
                <a:solidFill>
                  <a:srgbClr val="663300"/>
                </a:solidFill>
              </a:rPr>
              <a:t>?</a:t>
            </a:r>
            <a:endParaRPr lang="cs-CZ" b="1" dirty="0">
              <a:solidFill>
                <a:srgbClr val="663300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089797"/>
              </p:ext>
            </p:extLst>
          </p:nvPr>
        </p:nvGraphicFramePr>
        <p:xfrm>
          <a:off x="285750" y="1412779"/>
          <a:ext cx="8390706" cy="20162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99510"/>
                <a:gridCol w="4791196"/>
              </a:tblGrid>
              <a:tr h="288032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Arial"/>
                          <a:ea typeface="Times New Roman"/>
                        </a:rPr>
                        <a:t>Přírodních sportovních areálů a parků vhodných pro sport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Arial"/>
                          <a:ea typeface="Times New Roman"/>
                        </a:rPr>
                        <a:t>Tělocvičen (i školních pro veřejnost) pro sálové sporty?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Arial"/>
                          <a:ea typeface="Times New Roman"/>
                        </a:rPr>
                        <a:t>Sportovišť a sportovních areálů </a:t>
                      </a:r>
                      <a:r>
                        <a:rPr lang="cs-CZ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pro venkovní sporty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Arial"/>
                          <a:ea typeface="Times New Roman"/>
                        </a:rPr>
                        <a:t>Letních koupališť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 b="1" kern="1200" noProof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Plaveckých bazénů (Barrandov, Jinonice ..)</a:t>
                      </a:r>
                      <a:endParaRPr lang="cs-CZ" sz="1000" b="1" kern="1200" noProof="0">
                        <a:solidFill>
                          <a:schemeClr val="dk1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b="1" kern="1200" noProof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Sportovních hal pro zimní sporty</a:t>
                      </a: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b="1" kern="1200" noProof="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Cyklostezek</a:t>
                      </a: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4283968" y="3429000"/>
            <a:ext cx="1224136" cy="288043"/>
            <a:chOff x="3851920" y="4797152"/>
            <a:chExt cx="1224136" cy="288043"/>
          </a:xfrm>
        </p:grpSpPr>
        <p:sp>
          <p:nvSpPr>
            <p:cNvPr id="20" name="Left Arrow 19"/>
            <p:cNvSpPr/>
            <p:nvPr/>
          </p:nvSpPr>
          <p:spPr>
            <a:xfrm>
              <a:off x="3851920" y="4797152"/>
              <a:ext cx="622815" cy="288043"/>
            </a:xfrm>
            <a:prstGeom prst="leftArrow">
              <a:avLst/>
            </a:prstGeom>
            <a:gradFill>
              <a:gsLst>
                <a:gs pos="100000">
                  <a:srgbClr val="92D050"/>
                </a:gs>
                <a:gs pos="0">
                  <a:srgbClr val="9BBB59">
                    <a:lumMod val="20000"/>
                    <a:lumOff val="80000"/>
                  </a:srgbClr>
                </a:gs>
              </a:gsLst>
              <a:lin ang="10800000" scaled="1"/>
            </a:gra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900" b="1" dirty="0" smtClean="0">
                  <a:solidFill>
                    <a:srgbClr val="000000"/>
                  </a:solidFill>
                </a:rPr>
                <a:t>ANO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  <p:sp>
          <p:nvSpPr>
            <p:cNvPr id="21" name="Right Arrow 20"/>
            <p:cNvSpPr/>
            <p:nvPr/>
          </p:nvSpPr>
          <p:spPr>
            <a:xfrm>
              <a:off x="4494220" y="4797152"/>
              <a:ext cx="581836" cy="288043"/>
            </a:xfrm>
            <a:prstGeom prst="rightArrow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rgbClr val="C0504D">
                    <a:lumMod val="20000"/>
                    <a:lumOff val="80000"/>
                  </a:srgb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900" b="1" dirty="0" smtClean="0">
                  <a:solidFill>
                    <a:srgbClr val="000000"/>
                  </a:solidFill>
                </a:rPr>
                <a:t>NE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397438"/>
              </p:ext>
            </p:extLst>
          </p:nvPr>
        </p:nvGraphicFramePr>
        <p:xfrm>
          <a:off x="382588" y="4564684"/>
          <a:ext cx="2927970" cy="185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5842"/>
                <a:gridCol w="576064"/>
                <a:gridCol w="576064"/>
              </a:tblGrid>
              <a:tr h="304476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0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Sporty</a:t>
                      </a:r>
                    </a:p>
                  </a:txBody>
                  <a:tcPr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 respondentů</a:t>
                      </a:r>
                    </a:p>
                  </a:txBody>
                  <a:tcPr marL="0" marR="0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% respondentů</a:t>
                      </a:r>
                    </a:p>
                  </a:txBody>
                  <a:tcPr marL="0" marR="0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72724"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Bruslení</a:t>
                      </a:r>
                      <a:endParaRPr lang="cs-CZ" sz="8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48</a:t>
                      </a:r>
                      <a:endParaRPr lang="cs-CZ" sz="8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11,7</a:t>
                      </a:r>
                      <a:endParaRPr lang="cs-CZ" sz="8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</a:tr>
              <a:tr h="172724"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Hokej</a:t>
                      </a:r>
                      <a:endParaRPr lang="cs-CZ" sz="8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45</a:t>
                      </a:r>
                      <a:endParaRPr lang="cs-CZ" sz="8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11,0</a:t>
                      </a:r>
                      <a:endParaRPr lang="cs-CZ" sz="8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</a:tr>
              <a:tr h="172724"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Plavání</a:t>
                      </a:r>
                      <a:endParaRPr lang="cs-CZ" sz="8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44</a:t>
                      </a:r>
                      <a:endParaRPr lang="cs-CZ" sz="8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10,7</a:t>
                      </a:r>
                      <a:endParaRPr lang="cs-CZ" sz="8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</a:tr>
              <a:tr h="172724"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Cyklistika, cyklostezky</a:t>
                      </a:r>
                      <a:endParaRPr lang="cs-CZ" sz="8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42</a:t>
                      </a:r>
                      <a:endParaRPr lang="cs-CZ" sz="8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10,2</a:t>
                      </a:r>
                      <a:endParaRPr lang="cs-CZ" sz="8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</a:tr>
              <a:tr h="172724"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Kluziště</a:t>
                      </a:r>
                      <a:endParaRPr lang="cs-CZ" sz="8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noProof="0" dirty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37</a:t>
                      </a:r>
                      <a:endParaRPr lang="cs-CZ" sz="800" b="0" i="0" u="none" strike="noStrike" noProof="0" dirty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9,8</a:t>
                      </a:r>
                      <a:endParaRPr lang="cs-CZ" sz="8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</a:tr>
              <a:tr h="172724"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Fotbal</a:t>
                      </a:r>
                      <a:endParaRPr lang="cs-CZ" sz="8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noProof="0" dirty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3</a:t>
                      </a:r>
                      <a:r>
                        <a:rPr lang="en-US" sz="800" b="0" i="0" u="none" strike="noStrike" noProof="0" dirty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2</a:t>
                      </a:r>
                      <a:endParaRPr lang="cs-CZ" sz="800" b="0" i="0" u="none" strike="noStrike" noProof="0" dirty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9,0</a:t>
                      </a:r>
                      <a:endParaRPr lang="cs-CZ" sz="8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</a:tr>
              <a:tr h="172724"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Bruslení - inline</a:t>
                      </a:r>
                      <a:endParaRPr lang="cs-CZ" sz="8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27</a:t>
                      </a:r>
                      <a:endParaRPr lang="cs-CZ" sz="8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6,6</a:t>
                      </a:r>
                      <a:endParaRPr lang="cs-CZ" sz="8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</a:tr>
              <a:tr h="172724"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Tělocvičny</a:t>
                      </a:r>
                      <a:endParaRPr lang="cs-CZ" sz="8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25</a:t>
                      </a:r>
                      <a:endParaRPr lang="cs-CZ" sz="8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6,1</a:t>
                      </a:r>
                      <a:endParaRPr lang="cs-CZ" sz="8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</a:tr>
              <a:tr h="172724"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Volejbal</a:t>
                      </a:r>
                      <a:endParaRPr lang="cs-CZ" sz="8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19</a:t>
                      </a:r>
                      <a:endParaRPr lang="cs-CZ" sz="8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noProof="0" dirty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4,6</a:t>
                      </a:r>
                      <a:endParaRPr lang="cs-CZ" sz="800" b="0" i="0" u="none" strike="noStrike" noProof="0" dirty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51520" y="4077072"/>
            <a:ext cx="74671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400" b="1" dirty="0" smtClean="0">
                <a:solidFill>
                  <a:srgbClr val="663300"/>
                </a:solidFill>
              </a:rPr>
              <a:t>Pro jaké sporty je v Praze 5 nedostatek sportovišť </a:t>
            </a:r>
            <a:r>
              <a:rPr lang="cs-CZ" sz="1400" dirty="0">
                <a:solidFill>
                  <a:srgbClr val="663300"/>
                </a:solidFill>
              </a:rPr>
              <a:t>(nejčetnější </a:t>
            </a:r>
            <a:r>
              <a:rPr lang="cs-CZ" sz="1400" dirty="0" smtClean="0">
                <a:solidFill>
                  <a:srgbClr val="663300"/>
                </a:solidFill>
              </a:rPr>
              <a:t>spontánní odpovědi)</a:t>
            </a:r>
            <a:endParaRPr lang="cs-CZ" sz="1400" b="1" dirty="0">
              <a:solidFill>
                <a:srgbClr val="6633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84640" y="5637148"/>
            <a:ext cx="175674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100" i="1" dirty="0" smtClean="0">
                <a:solidFill>
                  <a:prstClr val="black"/>
                </a:solidFill>
              </a:rPr>
              <a:t>Q.14 </a:t>
            </a:r>
            <a:r>
              <a:rPr lang="cs-CZ" sz="1100" i="1" dirty="0">
                <a:solidFill>
                  <a:prstClr val="black"/>
                </a:solidFill>
              </a:rPr>
              <a:t>Pro jaké sporty je podle Vás nedostatek sportovišť v Praze 5?</a:t>
            </a:r>
            <a:endParaRPr lang="en-US" sz="1100" i="1" dirty="0">
              <a:solidFill>
                <a:prstClr val="black"/>
              </a:solidFill>
            </a:endParaRP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840609585"/>
              </p:ext>
            </p:extLst>
          </p:nvPr>
        </p:nvGraphicFramePr>
        <p:xfrm>
          <a:off x="3071292" y="764704"/>
          <a:ext cx="288183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465930"/>
              </p:ext>
            </p:extLst>
          </p:nvPr>
        </p:nvGraphicFramePr>
        <p:xfrm>
          <a:off x="3707904" y="4581128"/>
          <a:ext cx="3240360" cy="1816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576064"/>
                <a:gridCol w="576064"/>
              </a:tblGrid>
              <a:tr h="245681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000" b="0" i="0" u="none" strike="noStrike" kern="1200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Sporty (pokračování)</a:t>
                      </a:r>
                    </a:p>
                  </a:txBody>
                  <a:tcPr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 respondentů</a:t>
                      </a:r>
                    </a:p>
                  </a:txBody>
                  <a:tcPr marL="0" marR="0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% respondentů</a:t>
                      </a:r>
                    </a:p>
                  </a:txBody>
                  <a:tcPr marL="0" marR="0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72724"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Tenis</a:t>
                      </a:r>
                      <a:endParaRPr lang="cs-CZ" sz="8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17</a:t>
                      </a:r>
                      <a:endParaRPr lang="cs-CZ" sz="8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4,1</a:t>
                      </a:r>
                      <a:endParaRPr lang="cs-CZ" sz="8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</a:tr>
              <a:tr h="172724"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Atletika</a:t>
                      </a:r>
                      <a:endParaRPr lang="cs-CZ" sz="8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17</a:t>
                      </a:r>
                      <a:endParaRPr lang="cs-CZ" sz="8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4,1</a:t>
                      </a:r>
                      <a:endParaRPr lang="cs-CZ" sz="8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</a:tr>
              <a:tr h="172724"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Basketbal</a:t>
                      </a:r>
                      <a:endParaRPr lang="cs-CZ" sz="8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16</a:t>
                      </a:r>
                      <a:endParaRPr lang="cs-CZ" sz="8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3,9</a:t>
                      </a:r>
                      <a:endParaRPr lang="cs-CZ" sz="8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</a:tr>
              <a:tr h="172724"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Zimní sporty</a:t>
                      </a:r>
                      <a:endParaRPr lang="cs-CZ" sz="8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13</a:t>
                      </a:r>
                      <a:endParaRPr lang="cs-CZ" sz="8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3,2</a:t>
                      </a:r>
                      <a:endParaRPr lang="cs-CZ" sz="8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</a:tr>
              <a:tr h="172724"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Hřiště pro míčové hry</a:t>
                      </a:r>
                      <a:endParaRPr lang="cs-CZ" sz="8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12</a:t>
                      </a:r>
                      <a:endParaRPr lang="cs-CZ" sz="8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2,9</a:t>
                      </a:r>
                      <a:endParaRPr lang="cs-CZ" sz="8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</a:tr>
              <a:tr h="172724"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Skatepark</a:t>
                      </a:r>
                      <a:endParaRPr lang="cs-CZ" sz="8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9</a:t>
                      </a:r>
                      <a:endParaRPr lang="cs-CZ" sz="8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2,2</a:t>
                      </a:r>
                      <a:endParaRPr lang="cs-CZ" sz="8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</a:tr>
              <a:tr h="172724"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Sportovní středisko - víceúčelové zařízení</a:t>
                      </a:r>
                      <a:endParaRPr lang="cs-CZ" sz="8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9</a:t>
                      </a:r>
                      <a:endParaRPr lang="cs-CZ" sz="8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2,2</a:t>
                      </a:r>
                      <a:endParaRPr lang="cs-CZ" sz="8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</a:tr>
              <a:tr h="172724"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Nohejbal</a:t>
                      </a:r>
                      <a:endParaRPr lang="cs-CZ" sz="8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8</a:t>
                      </a:r>
                      <a:endParaRPr lang="cs-CZ" sz="8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2,0</a:t>
                      </a:r>
                      <a:endParaRPr lang="cs-CZ" sz="8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</a:tr>
              <a:tr h="172724"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Letní koupaliště</a:t>
                      </a:r>
                      <a:endParaRPr lang="cs-CZ" sz="8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7</a:t>
                      </a:r>
                      <a:endParaRPr lang="cs-CZ" sz="8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noProof="0" dirty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1,7</a:t>
                      </a:r>
                      <a:endParaRPr lang="cs-CZ" sz="800" b="0" i="0" u="none" strike="noStrike" noProof="0" dirty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373364" y="332656"/>
            <a:ext cx="1231084" cy="38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FF0000"/>
                </a:solidFill>
              </a:rPr>
              <a:t>N</a:t>
            </a:r>
            <a:r>
              <a:rPr lang="cs-CZ" sz="1200" baseline="-25000" dirty="0" smtClean="0">
                <a:solidFill>
                  <a:srgbClr val="FF0000"/>
                </a:solidFill>
              </a:rPr>
              <a:t>12/2012 </a:t>
            </a:r>
            <a:r>
              <a:rPr lang="en-US" sz="1200" dirty="0" smtClean="0">
                <a:solidFill>
                  <a:srgbClr val="FF0000"/>
                </a:solidFill>
                <a:latin typeface="Calibri"/>
              </a:rPr>
              <a:t>= 410</a:t>
            </a:r>
            <a:endParaRPr lang="cs-CZ" sz="1200" dirty="0" smtClean="0">
              <a:solidFill>
                <a:srgbClr val="FF0000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800" dirty="0" smtClean="0">
                <a:solidFill>
                  <a:srgbClr val="FF0000"/>
                </a:solidFill>
                <a:latin typeface="Calibri"/>
              </a:rPr>
              <a:t>Všichni respondenti</a:t>
            </a:r>
            <a:endParaRPr lang="en-US" sz="800" dirty="0" smtClea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373364" y="4509586"/>
            <a:ext cx="1231084" cy="50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FF0000"/>
                </a:solidFill>
              </a:rPr>
              <a:t>N</a:t>
            </a:r>
            <a:r>
              <a:rPr lang="cs-CZ" sz="1200" baseline="-25000" dirty="0" smtClean="0">
                <a:solidFill>
                  <a:srgbClr val="FF0000"/>
                </a:solidFill>
              </a:rPr>
              <a:t>12/2012 </a:t>
            </a:r>
            <a:r>
              <a:rPr lang="en-US" sz="1200" dirty="0" smtClean="0">
                <a:solidFill>
                  <a:srgbClr val="FF0000"/>
                </a:solidFill>
                <a:latin typeface="Calibri"/>
              </a:rPr>
              <a:t>= 410</a:t>
            </a:r>
            <a:endParaRPr lang="cs-CZ" sz="1200" dirty="0" smtClean="0">
              <a:solidFill>
                <a:srgbClr val="FF0000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800" dirty="0" smtClean="0">
                <a:solidFill>
                  <a:srgbClr val="FF0000"/>
                </a:solidFill>
                <a:latin typeface="Calibri"/>
              </a:rPr>
              <a:t>Všichni respondenti</a:t>
            </a:r>
          </a:p>
          <a:p>
            <a:r>
              <a:rPr lang="cs-CZ" sz="800" dirty="0">
                <a:solidFill>
                  <a:srgbClr val="FF0000"/>
                </a:solidFill>
              </a:rPr>
              <a:t>Možno více </a:t>
            </a:r>
            <a:r>
              <a:rPr lang="cs-CZ" sz="800" dirty="0" smtClean="0">
                <a:solidFill>
                  <a:srgbClr val="FF0000"/>
                </a:solidFill>
              </a:rPr>
              <a:t>odpovědí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40152" y="991761"/>
            <a:ext cx="2067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u="sng" dirty="0" smtClean="0">
                <a:solidFill>
                  <a:srgbClr val="0070C0"/>
                </a:solidFill>
              </a:rPr>
              <a:t>Pouze kolo 12/2012</a:t>
            </a:r>
            <a:endParaRPr lang="en-US" sz="1200" b="1" u="sng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8479" y="4293096"/>
            <a:ext cx="2067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u="sng" dirty="0" smtClean="0">
                <a:solidFill>
                  <a:srgbClr val="0070C0"/>
                </a:solidFill>
              </a:rPr>
              <a:t>Pouze kolo 12/2012</a:t>
            </a:r>
            <a:endParaRPr lang="en-US" sz="12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34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021208"/>
              </p:ext>
            </p:extLst>
          </p:nvPr>
        </p:nvGraphicFramePr>
        <p:xfrm>
          <a:off x="539552" y="1933574"/>
          <a:ext cx="7200800" cy="39814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20280"/>
                <a:gridCol w="4680520"/>
              </a:tblGrid>
              <a:tr h="79629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Arial"/>
                          <a:ea typeface="Times New Roman"/>
                        </a:rPr>
                        <a:t>… úrovně hluku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629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Arial"/>
                          <a:ea typeface="Times New Roman"/>
                        </a:rPr>
                        <a:t>… kvality ovzduší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629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Arial"/>
                          <a:ea typeface="Times New Roman"/>
                        </a:rPr>
                        <a:t>… čistoty veřejných prostranství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629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Arial"/>
                          <a:ea typeface="Times New Roman"/>
                        </a:rPr>
                        <a:t>… řešení dopravní situace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629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… řešení bezpečnosti</a:t>
                      </a: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2946613308"/>
              </p:ext>
            </p:extLst>
          </p:nvPr>
        </p:nvGraphicFramePr>
        <p:xfrm>
          <a:off x="3482892" y="638448"/>
          <a:ext cx="5137627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179512" y="6263734"/>
            <a:ext cx="878497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sz="1100" i="1" dirty="0" smtClean="0">
                <a:solidFill>
                  <a:prstClr val="black"/>
                </a:solidFill>
              </a:rPr>
              <a:t>Q.12 </a:t>
            </a:r>
            <a:r>
              <a:rPr lang="pl-PL" sz="1100" i="1" dirty="0">
                <a:solidFill>
                  <a:prstClr val="black"/>
                </a:solidFill>
              </a:rPr>
              <a:t>Myslíte si, že je v Praze 5 kvalitní životní prostředí z </a:t>
            </a:r>
            <a:r>
              <a:rPr lang="pl-PL" sz="1100" i="1" dirty="0" smtClean="0">
                <a:solidFill>
                  <a:prstClr val="black"/>
                </a:solidFill>
              </a:rPr>
              <a:t>hlediska .....?</a:t>
            </a:r>
            <a:endParaRPr lang="pl-PL" sz="1100" i="1" dirty="0">
              <a:solidFill>
                <a:prstClr val="black"/>
              </a:solidFill>
            </a:endParaRPr>
          </a:p>
        </p:txBody>
      </p:sp>
      <p:sp>
        <p:nvSpPr>
          <p:cNvPr id="19" name="Zaoblený obdélník 5"/>
          <p:cNvSpPr/>
          <p:nvPr/>
        </p:nvSpPr>
        <p:spPr>
          <a:xfrm>
            <a:off x="285750" y="188640"/>
            <a:ext cx="3566170" cy="35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000" b="1" dirty="0">
                <a:solidFill>
                  <a:srgbClr val="FFFFFF"/>
                </a:solidFill>
              </a:rPr>
              <a:t>5</a:t>
            </a:r>
            <a:r>
              <a:rPr lang="cs-CZ" sz="2000" b="1" dirty="0" smtClean="0">
                <a:solidFill>
                  <a:srgbClr val="FFFFFF"/>
                </a:solidFill>
              </a:rPr>
              <a:t>. Podmínky pro život v Praze 5</a:t>
            </a:r>
            <a:endParaRPr lang="cs-CZ" sz="2000" b="1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692696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b="1" dirty="0" smtClean="0">
                <a:solidFill>
                  <a:srgbClr val="663300"/>
                </a:solidFill>
              </a:rPr>
              <a:t>5.4 Je v Praze 5 kvalitní životní prostředí z hlediska …..</a:t>
            </a:r>
            <a:r>
              <a:rPr lang="pt-BR" b="1" dirty="0" smtClean="0">
                <a:solidFill>
                  <a:srgbClr val="663300"/>
                </a:solidFill>
              </a:rPr>
              <a:t>?</a:t>
            </a:r>
            <a:endParaRPr lang="cs-CZ" b="1" dirty="0">
              <a:solidFill>
                <a:srgbClr val="6633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275856" y="5949269"/>
            <a:ext cx="1224136" cy="288043"/>
            <a:chOff x="3851920" y="4797152"/>
            <a:chExt cx="1224136" cy="288043"/>
          </a:xfrm>
        </p:grpSpPr>
        <p:sp>
          <p:nvSpPr>
            <p:cNvPr id="20" name="Left Arrow 19"/>
            <p:cNvSpPr/>
            <p:nvPr/>
          </p:nvSpPr>
          <p:spPr>
            <a:xfrm>
              <a:off x="3851920" y="4797152"/>
              <a:ext cx="622815" cy="288043"/>
            </a:xfrm>
            <a:prstGeom prst="leftArrow">
              <a:avLst/>
            </a:prstGeom>
            <a:gradFill>
              <a:gsLst>
                <a:gs pos="100000">
                  <a:srgbClr val="92D050"/>
                </a:gs>
                <a:gs pos="0">
                  <a:srgbClr val="9BBB59">
                    <a:lumMod val="20000"/>
                    <a:lumOff val="80000"/>
                  </a:srgbClr>
                </a:gs>
              </a:gsLst>
              <a:lin ang="10800000" scaled="1"/>
            </a:gra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900" b="1" dirty="0" smtClean="0">
                  <a:solidFill>
                    <a:srgbClr val="000000"/>
                  </a:solidFill>
                </a:rPr>
                <a:t>ANO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  <p:sp>
          <p:nvSpPr>
            <p:cNvPr id="21" name="Right Arrow 20"/>
            <p:cNvSpPr/>
            <p:nvPr/>
          </p:nvSpPr>
          <p:spPr>
            <a:xfrm>
              <a:off x="4494220" y="4797152"/>
              <a:ext cx="581836" cy="288043"/>
            </a:xfrm>
            <a:prstGeom prst="rightArrow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rgbClr val="C0504D">
                    <a:lumMod val="20000"/>
                    <a:lumOff val="80000"/>
                  </a:srgb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900" b="1" dirty="0" smtClean="0">
                  <a:solidFill>
                    <a:srgbClr val="000000"/>
                  </a:solidFill>
                </a:rPr>
                <a:t>NE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373364" y="476672"/>
            <a:ext cx="1231084" cy="38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FF0000"/>
                </a:solidFill>
              </a:rPr>
              <a:t>N</a:t>
            </a:r>
            <a:r>
              <a:rPr lang="cs-CZ" sz="1200" baseline="-25000" dirty="0" smtClean="0">
                <a:solidFill>
                  <a:srgbClr val="FF0000"/>
                </a:solidFill>
              </a:rPr>
              <a:t>12/2012 </a:t>
            </a:r>
            <a:r>
              <a:rPr lang="en-US" sz="1200" dirty="0" smtClean="0">
                <a:solidFill>
                  <a:srgbClr val="FF0000"/>
                </a:solidFill>
                <a:latin typeface="Calibri"/>
              </a:rPr>
              <a:t>= 410</a:t>
            </a:r>
            <a:endParaRPr lang="cs-CZ" sz="1200" dirty="0" smtClean="0">
              <a:solidFill>
                <a:srgbClr val="FF0000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800" dirty="0" smtClean="0">
                <a:solidFill>
                  <a:srgbClr val="FF0000"/>
                </a:solidFill>
                <a:latin typeface="Calibri"/>
              </a:rPr>
              <a:t>Všichni respondenti</a:t>
            </a:r>
            <a:endParaRPr lang="en-US" sz="800" dirty="0" smtClea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76056" y="1412776"/>
            <a:ext cx="2067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u="sng" dirty="0" smtClean="0">
                <a:solidFill>
                  <a:srgbClr val="0070C0"/>
                </a:solidFill>
              </a:rPr>
              <a:t>Pouze kolo 12/2012</a:t>
            </a:r>
            <a:endParaRPr lang="en-US" sz="1200" b="1" u="sng" dirty="0">
              <a:solidFill>
                <a:srgbClr val="0070C0"/>
              </a:solidFill>
            </a:endParaRP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1580045527"/>
              </p:ext>
            </p:extLst>
          </p:nvPr>
        </p:nvGraphicFramePr>
        <p:xfrm>
          <a:off x="2123729" y="638448"/>
          <a:ext cx="295232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3149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387597"/>
              </p:ext>
            </p:extLst>
          </p:nvPr>
        </p:nvGraphicFramePr>
        <p:xfrm>
          <a:off x="107504" y="1988840"/>
          <a:ext cx="8712968" cy="39604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96344"/>
                <a:gridCol w="5616624"/>
              </a:tblGrid>
              <a:tr h="66007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Arial"/>
                          <a:ea typeface="Times New Roman"/>
                        </a:rPr>
                        <a:t>… kvalitních přírodních parků pro rekreaci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007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Arial"/>
                          <a:ea typeface="Times New Roman"/>
                        </a:rPr>
                        <a:t>… městské zeleně k odpočinku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007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Arial"/>
                          <a:ea typeface="Times New Roman"/>
                        </a:rPr>
                        <a:t>… bezpečných zařízení pro maminky s dětmi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007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 b="1" dirty="0" smtClean="0">
                          <a:effectLst/>
                          <a:latin typeface="Arial"/>
                          <a:ea typeface="Times New Roman"/>
                        </a:rPr>
                        <a:t>… sportovišť pro seniory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007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Arial"/>
                          <a:ea typeface="Times New Roman"/>
                        </a:rPr>
                        <a:t>…sportovišť pro děti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007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 b="1" dirty="0" smtClean="0">
                          <a:effectLst/>
                          <a:latin typeface="Arial"/>
                          <a:ea typeface="Times New Roman"/>
                        </a:rPr>
                        <a:t>… sportovišť pro zimní vyžití (kluzišť, apod.)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3634052187"/>
              </p:ext>
            </p:extLst>
          </p:nvPr>
        </p:nvGraphicFramePr>
        <p:xfrm>
          <a:off x="3203849" y="652450"/>
          <a:ext cx="5940152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3985771630"/>
              </p:ext>
            </p:extLst>
          </p:nvPr>
        </p:nvGraphicFramePr>
        <p:xfrm>
          <a:off x="2092406" y="662360"/>
          <a:ext cx="2821031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3347864" y="5949268"/>
            <a:ext cx="1224136" cy="288043"/>
            <a:chOff x="3851920" y="4797152"/>
            <a:chExt cx="1224136" cy="288043"/>
          </a:xfrm>
        </p:grpSpPr>
        <p:sp>
          <p:nvSpPr>
            <p:cNvPr id="20" name="Left Arrow 19"/>
            <p:cNvSpPr/>
            <p:nvPr/>
          </p:nvSpPr>
          <p:spPr>
            <a:xfrm>
              <a:off x="3851920" y="4797152"/>
              <a:ext cx="622815" cy="288043"/>
            </a:xfrm>
            <a:prstGeom prst="leftArrow">
              <a:avLst/>
            </a:prstGeom>
            <a:gradFill>
              <a:gsLst>
                <a:gs pos="100000">
                  <a:srgbClr val="92D050"/>
                </a:gs>
                <a:gs pos="0">
                  <a:srgbClr val="9BBB59">
                    <a:lumMod val="20000"/>
                    <a:lumOff val="80000"/>
                  </a:srgbClr>
                </a:gs>
              </a:gsLst>
              <a:lin ang="10800000" scaled="1"/>
            </a:gra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900" b="1" dirty="0" smtClean="0">
                  <a:solidFill>
                    <a:srgbClr val="000000"/>
                  </a:solidFill>
                </a:rPr>
                <a:t>ANO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  <p:sp>
          <p:nvSpPr>
            <p:cNvPr id="21" name="Right Arrow 20"/>
            <p:cNvSpPr/>
            <p:nvPr/>
          </p:nvSpPr>
          <p:spPr>
            <a:xfrm>
              <a:off x="4494220" y="4797152"/>
              <a:ext cx="581836" cy="288043"/>
            </a:xfrm>
            <a:prstGeom prst="rightArrow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rgbClr val="C0504D">
                    <a:lumMod val="20000"/>
                    <a:lumOff val="80000"/>
                  </a:srgb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900" b="1" dirty="0" smtClean="0">
                  <a:solidFill>
                    <a:srgbClr val="000000"/>
                  </a:solidFill>
                </a:rPr>
                <a:t>NE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179512" y="6263734"/>
            <a:ext cx="878497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sz="1100" i="1" dirty="0" smtClean="0">
                <a:solidFill>
                  <a:prstClr val="black"/>
                </a:solidFill>
              </a:rPr>
              <a:t>Q.13 </a:t>
            </a:r>
            <a:r>
              <a:rPr lang="pl-PL" sz="1100" i="1" dirty="0">
                <a:solidFill>
                  <a:prstClr val="black"/>
                </a:solidFill>
              </a:rPr>
              <a:t>Myslíte si, že je v Praze 5 je </a:t>
            </a:r>
            <a:r>
              <a:rPr lang="pl-PL" sz="1100" i="1" dirty="0" smtClean="0">
                <a:solidFill>
                  <a:prstClr val="black"/>
                </a:solidFill>
              </a:rPr>
              <a:t>dostatek .....?</a:t>
            </a:r>
            <a:endParaRPr lang="pl-PL" sz="1100" i="1" dirty="0">
              <a:solidFill>
                <a:prstClr val="black"/>
              </a:solidFill>
            </a:endParaRPr>
          </a:p>
        </p:txBody>
      </p:sp>
      <p:sp>
        <p:nvSpPr>
          <p:cNvPr id="19" name="Zaoblený obdélník 5"/>
          <p:cNvSpPr/>
          <p:nvPr/>
        </p:nvSpPr>
        <p:spPr>
          <a:xfrm>
            <a:off x="285750" y="188640"/>
            <a:ext cx="3566170" cy="35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000" b="1" dirty="0">
                <a:solidFill>
                  <a:srgbClr val="FFFFFF"/>
                </a:solidFill>
              </a:rPr>
              <a:t>5</a:t>
            </a:r>
            <a:r>
              <a:rPr lang="cs-CZ" sz="2000" b="1" dirty="0" smtClean="0">
                <a:solidFill>
                  <a:srgbClr val="FFFFFF"/>
                </a:solidFill>
              </a:rPr>
              <a:t>. Podmínky pro život v Praze 5</a:t>
            </a:r>
            <a:endParaRPr lang="cs-CZ" sz="2000" b="1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745540"/>
            <a:ext cx="3537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b="1" dirty="0" smtClean="0">
                <a:solidFill>
                  <a:srgbClr val="663300"/>
                </a:solidFill>
              </a:rPr>
              <a:t>5.5 Je v Praze 5 dostatek …..</a:t>
            </a:r>
            <a:r>
              <a:rPr lang="pt-BR" b="1" dirty="0" smtClean="0">
                <a:solidFill>
                  <a:srgbClr val="663300"/>
                </a:solidFill>
              </a:rPr>
              <a:t>?</a:t>
            </a:r>
            <a:endParaRPr lang="cs-CZ" b="1" dirty="0">
              <a:solidFill>
                <a:srgbClr val="663300"/>
              </a:solidFill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700956" y="744264"/>
            <a:ext cx="1231084" cy="38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FF0000"/>
                </a:solidFill>
              </a:rPr>
              <a:t>N</a:t>
            </a:r>
            <a:r>
              <a:rPr lang="cs-CZ" sz="1200" baseline="-25000" dirty="0" smtClean="0">
                <a:solidFill>
                  <a:srgbClr val="FF0000"/>
                </a:solidFill>
              </a:rPr>
              <a:t>12/2012 </a:t>
            </a:r>
            <a:r>
              <a:rPr lang="en-US" sz="1200" dirty="0" smtClean="0">
                <a:solidFill>
                  <a:srgbClr val="FF0000"/>
                </a:solidFill>
                <a:latin typeface="Calibri"/>
              </a:rPr>
              <a:t>= 410</a:t>
            </a:r>
            <a:endParaRPr lang="cs-CZ" sz="1200" dirty="0" smtClean="0">
              <a:solidFill>
                <a:srgbClr val="FF0000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800" dirty="0" smtClean="0">
                <a:solidFill>
                  <a:srgbClr val="FF0000"/>
                </a:solidFill>
                <a:latin typeface="Calibri"/>
              </a:rPr>
              <a:t>Všichni respondenti</a:t>
            </a:r>
            <a:endParaRPr lang="en-US" sz="800" dirty="0" smtClea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08338" y="1412776"/>
            <a:ext cx="2067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u="sng" dirty="0" smtClean="0">
                <a:solidFill>
                  <a:srgbClr val="0070C0"/>
                </a:solidFill>
              </a:rPr>
              <a:t>Pouze kolo 12/2012</a:t>
            </a:r>
            <a:endParaRPr lang="en-US" sz="12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55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0851655"/>
              </p:ext>
            </p:extLst>
          </p:nvPr>
        </p:nvGraphicFramePr>
        <p:xfrm>
          <a:off x="0" y="1916832"/>
          <a:ext cx="5004048" cy="3419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205358" y="5517232"/>
            <a:ext cx="488701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sz="1100" i="1" dirty="0" smtClean="0">
                <a:solidFill>
                  <a:prstClr val="black"/>
                </a:solidFill>
              </a:rPr>
              <a:t>Q.2 </a:t>
            </a:r>
            <a:r>
              <a:rPr lang="pt-BR" sz="1100" i="1" dirty="0">
                <a:solidFill>
                  <a:prstClr val="black"/>
                </a:solidFill>
              </a:rPr>
              <a:t>Jak jste spokojen/a s úrovní MŠ a ZŠ ve Vašem okolí?</a:t>
            </a:r>
            <a:endParaRPr lang="cs-CZ" sz="1100" i="1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788024" y="1988840"/>
            <a:ext cx="1231084" cy="38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FF0000"/>
                </a:solidFill>
              </a:rPr>
              <a:t>N</a:t>
            </a:r>
            <a:r>
              <a:rPr lang="cs-CZ" sz="1200" baseline="-25000" dirty="0" smtClean="0">
                <a:solidFill>
                  <a:srgbClr val="FF0000"/>
                </a:solidFill>
              </a:rPr>
              <a:t>12/2012 </a:t>
            </a:r>
            <a:r>
              <a:rPr lang="en-US" sz="1200" dirty="0" smtClean="0">
                <a:solidFill>
                  <a:srgbClr val="FF0000"/>
                </a:solidFill>
                <a:latin typeface="Calibri"/>
              </a:rPr>
              <a:t>= 410</a:t>
            </a:r>
            <a:endParaRPr lang="cs-CZ" sz="1200" dirty="0" smtClean="0">
              <a:solidFill>
                <a:srgbClr val="FF0000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800" dirty="0" smtClean="0">
                <a:solidFill>
                  <a:srgbClr val="FF0000"/>
                </a:solidFill>
                <a:latin typeface="Calibri"/>
              </a:rPr>
              <a:t>Všichni respondenti</a:t>
            </a:r>
            <a:endParaRPr lang="en-US" sz="800" dirty="0" smtClea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764704"/>
            <a:ext cx="7075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fontAlgn="auto">
              <a:spcBef>
                <a:spcPts val="0"/>
              </a:spcBef>
              <a:spcAft>
                <a:spcPts val="0"/>
              </a:spcAft>
              <a:defRPr b="1">
                <a:solidFill>
                  <a:srgbClr val="663300"/>
                </a:solidFill>
              </a:defRPr>
            </a:lvl1pPr>
          </a:lstStyle>
          <a:p>
            <a:r>
              <a:rPr lang="cs-CZ" dirty="0" smtClean="0"/>
              <a:t>5.6 </a:t>
            </a:r>
            <a:r>
              <a:rPr lang="cs-CZ" dirty="0"/>
              <a:t>Spokojenost s úrovní MŠ a ZŠ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643676" y="1404520"/>
            <a:ext cx="2496276" cy="262878"/>
            <a:chOff x="1260130" y="1124744"/>
            <a:chExt cx="2062895" cy="432048"/>
          </a:xfrm>
        </p:grpSpPr>
        <p:sp>
          <p:nvSpPr>
            <p:cNvPr id="14" name="Right Arrow 13"/>
            <p:cNvSpPr/>
            <p:nvPr/>
          </p:nvSpPr>
          <p:spPr>
            <a:xfrm>
              <a:off x="2464406" y="1124744"/>
              <a:ext cx="858619" cy="432048"/>
            </a:xfrm>
            <a:prstGeom prst="rightArrow">
              <a:avLst>
                <a:gd name="adj1" fmla="val 62450"/>
                <a:gd name="adj2" fmla="val 50000"/>
              </a:avLst>
            </a:prstGeom>
            <a:gradFill flip="none" rotWithShape="1">
              <a:gsLst>
                <a:gs pos="0">
                  <a:srgbClr val="FF5050"/>
                </a:gs>
                <a:gs pos="100000">
                  <a:schemeClr val="bg1"/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1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900" b="1" dirty="0" smtClean="0">
                  <a:solidFill>
                    <a:srgbClr val="000000"/>
                  </a:solidFill>
                </a:rPr>
                <a:t>Nespokojen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  <p:sp>
          <p:nvSpPr>
            <p:cNvPr id="12" name="Left Arrow 11"/>
            <p:cNvSpPr/>
            <p:nvPr/>
          </p:nvSpPr>
          <p:spPr>
            <a:xfrm>
              <a:off x="1260130" y="1124744"/>
              <a:ext cx="714079" cy="432048"/>
            </a:xfrm>
            <a:prstGeom prst="leftArrow">
              <a:avLst>
                <a:gd name="adj1" fmla="val 62450"/>
                <a:gd name="adj2" fmla="val 50000"/>
              </a:avLst>
            </a:prstGeom>
            <a:gradFill>
              <a:gsLst>
                <a:gs pos="100000">
                  <a:srgbClr val="92D050"/>
                </a:gs>
                <a:gs pos="0">
                  <a:schemeClr val="bg1"/>
                </a:gs>
              </a:gsLst>
              <a:lin ang="10800000" scaled="1"/>
            </a:gra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900" b="1" dirty="0" smtClean="0">
                  <a:solidFill>
                    <a:srgbClr val="000000"/>
                  </a:solidFill>
                </a:rPr>
                <a:t>Spokojen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914702" y="1196753"/>
              <a:ext cx="654572" cy="28803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cs-CZ" sz="900" b="1" dirty="0" smtClean="0">
                  <a:solidFill>
                    <a:schemeClr val="tx1"/>
                  </a:solidFill>
                </a:rPr>
                <a:t>Ani </a:t>
              </a:r>
              <a:r>
                <a:rPr lang="en-US" sz="900" b="1" dirty="0" smtClean="0">
                  <a:solidFill>
                    <a:schemeClr val="tx1"/>
                  </a:solidFill>
                </a:rPr>
                <a:t>.. </a:t>
              </a:r>
              <a:r>
                <a:rPr lang="cs-CZ" sz="900" b="1" dirty="0" smtClean="0">
                  <a:solidFill>
                    <a:schemeClr val="tx1"/>
                  </a:solidFill>
                </a:rPr>
                <a:t>ani</a:t>
              </a:r>
              <a:r>
                <a:rPr lang="en-US" sz="900" b="1" dirty="0" smtClean="0">
                  <a:solidFill>
                    <a:schemeClr val="tx1"/>
                  </a:solidFill>
                </a:rPr>
                <a:t> ..</a:t>
              </a:r>
              <a:endParaRPr lang="en-US" sz="900" b="1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2333350"/>
              </p:ext>
            </p:extLst>
          </p:nvPr>
        </p:nvGraphicFramePr>
        <p:xfrm>
          <a:off x="285750" y="1648970"/>
          <a:ext cx="4934322" cy="1045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Zaoblený obdélník 5"/>
          <p:cNvSpPr/>
          <p:nvPr/>
        </p:nvSpPr>
        <p:spPr>
          <a:xfrm>
            <a:off x="285750" y="188640"/>
            <a:ext cx="3575534" cy="35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000" b="1" dirty="0" smtClean="0">
                <a:solidFill>
                  <a:srgbClr val="FFFFFF"/>
                </a:solidFill>
              </a:rPr>
              <a:t>5. </a:t>
            </a:r>
            <a:r>
              <a:rPr lang="cs-CZ" sz="2000" b="1" dirty="0">
                <a:solidFill>
                  <a:srgbClr val="FFFFFF"/>
                </a:solidFill>
              </a:rPr>
              <a:t>Podmínky pro život v Praze 5</a:t>
            </a:r>
          </a:p>
        </p:txBody>
      </p:sp>
    </p:spTree>
    <p:extLst>
      <p:ext uri="{BB962C8B-B14F-4D97-AF65-F5344CB8AC3E}">
        <p14:creationId xmlns:p14="http://schemas.microsoft.com/office/powerpoint/2010/main" val="44900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437343" y="980728"/>
            <a:ext cx="4048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400" b="1" dirty="0" smtClean="0">
                <a:solidFill>
                  <a:srgbClr val="663300"/>
                </a:solidFill>
              </a:rPr>
              <a:t>Měla by radnice Prahy 5 pořádat v rámci novoročních oslav vlastní </a:t>
            </a:r>
            <a:r>
              <a:rPr lang="cs-CZ" sz="1400" b="1" u="sng" dirty="0" smtClean="0">
                <a:solidFill>
                  <a:srgbClr val="663300"/>
                </a:solidFill>
              </a:rPr>
              <a:t>ohňostroj</a:t>
            </a:r>
            <a:r>
              <a:rPr lang="cs-CZ" sz="1400" b="1" dirty="0" smtClean="0">
                <a:solidFill>
                  <a:srgbClr val="663300"/>
                </a:solidFill>
              </a:rPr>
              <a:t>?</a:t>
            </a:r>
            <a:endParaRPr lang="cs-CZ" sz="1400" b="1" dirty="0">
              <a:solidFill>
                <a:srgbClr val="663300"/>
              </a:solidFill>
            </a:endParaRPr>
          </a:p>
        </p:txBody>
      </p:sp>
      <p:graphicFrame>
        <p:nvGraphicFramePr>
          <p:cNvPr id="21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0223090"/>
              </p:ext>
            </p:extLst>
          </p:nvPr>
        </p:nvGraphicFramePr>
        <p:xfrm>
          <a:off x="285751" y="1234127"/>
          <a:ext cx="3062113" cy="1670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328328" y="2807350"/>
            <a:ext cx="813210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sz="1100" i="1" dirty="0">
                <a:solidFill>
                  <a:prstClr val="black"/>
                </a:solidFill>
              </a:rPr>
              <a:t>Q.17a Měla by radnice Prahy 5 při novoročních oslavách pořádat vlastní </a:t>
            </a:r>
            <a:r>
              <a:rPr lang="pt-BR" sz="1100" i="1" dirty="0" smtClean="0">
                <a:solidFill>
                  <a:prstClr val="black"/>
                </a:solidFill>
              </a:rPr>
              <a:t>ohňostroj?</a:t>
            </a:r>
            <a:r>
              <a:rPr lang="cs-CZ" sz="1100" i="1" dirty="0" smtClean="0">
                <a:solidFill>
                  <a:prstClr val="black"/>
                </a:solidFill>
              </a:rPr>
              <a:t> </a:t>
            </a:r>
            <a:r>
              <a:rPr lang="pt-BR" sz="1100" i="1" dirty="0" smtClean="0">
                <a:solidFill>
                  <a:prstClr val="black"/>
                </a:solidFill>
              </a:rPr>
              <a:t>Q.17b </a:t>
            </a:r>
            <a:r>
              <a:rPr lang="pt-BR" sz="1100" i="1" dirty="0">
                <a:solidFill>
                  <a:prstClr val="black"/>
                </a:solidFill>
              </a:rPr>
              <a:t>Pokud </a:t>
            </a:r>
            <a:r>
              <a:rPr lang="cs-CZ" sz="1100" i="1" dirty="0" smtClean="0">
                <a:solidFill>
                  <a:prstClr val="black"/>
                </a:solidFill>
              </a:rPr>
              <a:t>Q.17a ANO</a:t>
            </a:r>
            <a:r>
              <a:rPr lang="pt-BR" sz="1100" i="1" dirty="0" smtClean="0">
                <a:solidFill>
                  <a:prstClr val="black"/>
                </a:solidFill>
              </a:rPr>
              <a:t>, </a:t>
            </a:r>
            <a:r>
              <a:rPr lang="pt-BR" sz="1100" i="1" dirty="0">
                <a:solidFill>
                  <a:prstClr val="black"/>
                </a:solidFill>
              </a:rPr>
              <a:t>vyberte kdy.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528" y="620688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b="1" dirty="0">
                <a:solidFill>
                  <a:srgbClr val="663300"/>
                </a:solidFill>
              </a:rPr>
              <a:t>5</a:t>
            </a:r>
            <a:r>
              <a:rPr lang="cs-CZ" b="1" dirty="0" smtClean="0">
                <a:solidFill>
                  <a:srgbClr val="663300"/>
                </a:solidFill>
              </a:rPr>
              <a:t>.7 Oslava Vánoc a konce roku</a:t>
            </a:r>
            <a:endParaRPr lang="cs-CZ" b="1" dirty="0">
              <a:solidFill>
                <a:srgbClr val="663300"/>
              </a:solidFill>
            </a:endParaRPr>
          </a:p>
        </p:txBody>
      </p:sp>
      <p:sp>
        <p:nvSpPr>
          <p:cNvPr id="19" name="Zaoblený obdélník 5"/>
          <p:cNvSpPr/>
          <p:nvPr/>
        </p:nvSpPr>
        <p:spPr>
          <a:xfrm>
            <a:off x="285750" y="188640"/>
            <a:ext cx="3575534" cy="35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000" b="1" dirty="0" smtClean="0">
                <a:solidFill>
                  <a:srgbClr val="FFFFFF"/>
                </a:solidFill>
              </a:rPr>
              <a:t>5. </a:t>
            </a:r>
            <a:r>
              <a:rPr lang="cs-CZ" sz="2000" b="1" dirty="0">
                <a:solidFill>
                  <a:srgbClr val="FFFFFF"/>
                </a:solidFill>
              </a:rPr>
              <a:t>Podmínky pro život v Praze 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21575" y="980728"/>
            <a:ext cx="21907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400" b="1" dirty="0" smtClean="0">
                <a:solidFill>
                  <a:srgbClr val="663300"/>
                </a:solidFill>
              </a:rPr>
              <a:t>Pokud ANO, kdy?</a:t>
            </a:r>
            <a:endParaRPr lang="cs-CZ" sz="1400" b="1" dirty="0">
              <a:solidFill>
                <a:srgbClr val="6633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3409255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400" b="1" dirty="0" smtClean="0">
                <a:solidFill>
                  <a:srgbClr val="663300"/>
                </a:solidFill>
              </a:rPr>
              <a:t>Chodí se občané na něj dívat?</a:t>
            </a:r>
            <a:endParaRPr lang="cs-CZ" sz="1400" b="1" dirty="0">
              <a:solidFill>
                <a:srgbClr val="6633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7045" y="3409836"/>
            <a:ext cx="3491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400" b="1" dirty="0" smtClean="0">
                <a:solidFill>
                  <a:srgbClr val="663300"/>
                </a:solidFill>
              </a:rPr>
              <a:t>Líbí se občanům </a:t>
            </a:r>
            <a:r>
              <a:rPr lang="cs-CZ" sz="1400" b="1" u="sng" dirty="0" smtClean="0">
                <a:solidFill>
                  <a:srgbClr val="663300"/>
                </a:solidFill>
              </a:rPr>
              <a:t>vánoční stromek</a:t>
            </a:r>
            <a:r>
              <a:rPr lang="cs-CZ" sz="1400" b="1" dirty="0" smtClean="0">
                <a:solidFill>
                  <a:srgbClr val="663300"/>
                </a:solidFill>
              </a:rPr>
              <a:t> Prahy 5 u Anděla?</a:t>
            </a:r>
            <a:endParaRPr lang="cs-CZ" sz="1400" b="1" dirty="0">
              <a:solidFill>
                <a:srgbClr val="663300"/>
              </a:solidFill>
            </a:endParaRPr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480728" y="5949280"/>
            <a:ext cx="279512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100" i="1" dirty="0" smtClean="0">
                <a:solidFill>
                  <a:prstClr val="black"/>
                </a:solidFill>
              </a:rPr>
              <a:t>Q.18a Líbí se Vám vánoční stromek Prahy 5 u Anděla? </a:t>
            </a:r>
            <a:endParaRPr lang="cs-CZ" sz="1100" i="1" dirty="0">
              <a:solidFill>
                <a:prstClr val="black"/>
              </a:solidFill>
            </a:endParaRP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5220072" y="5949280"/>
            <a:ext cx="279512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sz="1100" i="1" dirty="0" smtClean="0">
                <a:solidFill>
                  <a:prstClr val="black"/>
                </a:solidFill>
              </a:rPr>
              <a:t>Q.18b </a:t>
            </a:r>
            <a:r>
              <a:rPr lang="pt-BR" sz="1100" i="1" dirty="0">
                <a:solidFill>
                  <a:prstClr val="black"/>
                </a:solidFill>
              </a:rPr>
              <a:t>Chodíte se na </a:t>
            </a:r>
            <a:r>
              <a:rPr lang="pt-BR" sz="1100" i="1" dirty="0" smtClean="0">
                <a:solidFill>
                  <a:prstClr val="black"/>
                </a:solidFill>
              </a:rPr>
              <a:t>ně</a:t>
            </a:r>
            <a:r>
              <a:rPr lang="cs-CZ" sz="1100" i="1" dirty="0" smtClean="0">
                <a:solidFill>
                  <a:prstClr val="black"/>
                </a:solidFill>
              </a:rPr>
              <a:t>j</a:t>
            </a:r>
            <a:r>
              <a:rPr lang="pt-BR" sz="1100" i="1" dirty="0" smtClean="0">
                <a:solidFill>
                  <a:prstClr val="black"/>
                </a:solidFill>
              </a:rPr>
              <a:t> </a:t>
            </a:r>
            <a:r>
              <a:rPr lang="pt-BR" sz="1100" i="1" dirty="0">
                <a:solidFill>
                  <a:prstClr val="black"/>
                </a:solidFill>
              </a:rPr>
              <a:t>dívat?</a:t>
            </a:r>
          </a:p>
        </p:txBody>
      </p:sp>
      <p:pic>
        <p:nvPicPr>
          <p:cNvPr id="1028" name="Picture 4" descr="http://www.prodejohnostroju.cz/fotky1358/fotos/_vyrn_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88640"/>
            <a:ext cx="1258848" cy="168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131840" y="1680368"/>
            <a:ext cx="1231084" cy="38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FF0000"/>
                </a:solidFill>
                <a:latin typeface="Calibri"/>
              </a:rPr>
              <a:t>N</a:t>
            </a:r>
            <a:r>
              <a:rPr lang="cs-CZ" sz="1200" baseline="-25000" dirty="0" smtClean="0">
                <a:solidFill>
                  <a:srgbClr val="FF0000"/>
                </a:solidFill>
                <a:latin typeface="Calibri"/>
              </a:rPr>
              <a:t>12/2012</a:t>
            </a:r>
            <a:r>
              <a:rPr lang="en-US" sz="1200" dirty="0" smtClean="0">
                <a:solidFill>
                  <a:srgbClr val="FF0000"/>
                </a:solidFill>
                <a:latin typeface="Calibri"/>
              </a:rPr>
              <a:t> = 410</a:t>
            </a:r>
            <a:endParaRPr lang="cs-CZ" sz="1200" dirty="0" smtClean="0">
              <a:solidFill>
                <a:srgbClr val="FF0000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800" dirty="0" smtClean="0">
                <a:solidFill>
                  <a:srgbClr val="FF0000"/>
                </a:solidFill>
                <a:latin typeface="Calibri"/>
              </a:rPr>
              <a:t>Všichni respondenti</a:t>
            </a:r>
            <a:endParaRPr lang="en-US" sz="800" dirty="0" smtClea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502108" y="620688"/>
            <a:ext cx="1606396" cy="50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FF0000"/>
                </a:solidFill>
                <a:latin typeface="Calibri"/>
              </a:rPr>
              <a:t>N</a:t>
            </a:r>
            <a:r>
              <a:rPr lang="cs-CZ" sz="1200" baseline="-25000" dirty="0" smtClean="0">
                <a:solidFill>
                  <a:srgbClr val="FF0000"/>
                </a:solidFill>
                <a:latin typeface="Calibri"/>
              </a:rPr>
              <a:t>12/2012</a:t>
            </a:r>
            <a:r>
              <a:rPr lang="en-US" sz="1200" dirty="0" smtClean="0">
                <a:solidFill>
                  <a:srgbClr val="FF0000"/>
                </a:solidFill>
                <a:latin typeface="Calibri"/>
              </a:rPr>
              <a:t> = 96</a:t>
            </a:r>
            <a:endParaRPr lang="cs-CZ" sz="1200" dirty="0" err="1" smtClean="0">
              <a:solidFill>
                <a:srgbClr val="FF0000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800" dirty="0" smtClean="0">
                <a:solidFill>
                  <a:srgbClr val="FF0000"/>
                </a:solidFill>
                <a:latin typeface="Calibri"/>
              </a:rPr>
              <a:t>Respondenti, kteří si myslí, že by radnice měla pořádat ohňostroj</a:t>
            </a:r>
            <a:endParaRPr lang="en-US" sz="800" dirty="0" smtClea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696365" y="3931857"/>
            <a:ext cx="1231084" cy="38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FF0000"/>
                </a:solidFill>
                <a:latin typeface="Calibri"/>
              </a:rPr>
              <a:t>N</a:t>
            </a:r>
            <a:r>
              <a:rPr lang="cs-CZ" sz="1200" baseline="-25000" dirty="0" smtClean="0">
                <a:solidFill>
                  <a:srgbClr val="FF0000"/>
                </a:solidFill>
                <a:latin typeface="Calibri"/>
              </a:rPr>
              <a:t>12/2012</a:t>
            </a:r>
            <a:r>
              <a:rPr lang="en-US" sz="1200" dirty="0" smtClean="0">
                <a:solidFill>
                  <a:srgbClr val="FF0000"/>
                </a:solidFill>
                <a:latin typeface="Calibri"/>
              </a:rPr>
              <a:t> = 410</a:t>
            </a:r>
            <a:endParaRPr lang="cs-CZ" sz="1200" dirty="0" smtClean="0">
              <a:solidFill>
                <a:srgbClr val="FF0000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800" dirty="0" smtClean="0">
                <a:solidFill>
                  <a:srgbClr val="FF0000"/>
                </a:solidFill>
                <a:latin typeface="Calibri"/>
              </a:rPr>
              <a:t>Všichni respondenti</a:t>
            </a:r>
            <a:endParaRPr lang="en-US" sz="800" dirty="0" smtClea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869308" y="3918818"/>
            <a:ext cx="1231084" cy="38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FF0000"/>
                </a:solidFill>
                <a:latin typeface="Calibri"/>
              </a:rPr>
              <a:t>N</a:t>
            </a:r>
            <a:r>
              <a:rPr lang="cs-CZ" sz="1200" baseline="-25000" dirty="0" smtClean="0">
                <a:solidFill>
                  <a:srgbClr val="FF0000"/>
                </a:solidFill>
                <a:latin typeface="Calibri"/>
              </a:rPr>
              <a:t>12/2012</a:t>
            </a:r>
            <a:r>
              <a:rPr lang="en-US" sz="1200" dirty="0" smtClean="0">
                <a:solidFill>
                  <a:srgbClr val="FF0000"/>
                </a:solidFill>
                <a:latin typeface="Calibri"/>
              </a:rPr>
              <a:t> = 410</a:t>
            </a:r>
            <a:endParaRPr lang="cs-CZ" sz="1200" dirty="0" smtClean="0">
              <a:solidFill>
                <a:srgbClr val="FF0000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800" dirty="0" smtClean="0">
                <a:solidFill>
                  <a:srgbClr val="FF0000"/>
                </a:solidFill>
                <a:latin typeface="Calibri"/>
              </a:rPr>
              <a:t>Všichni respondenti</a:t>
            </a:r>
            <a:endParaRPr lang="en-US" sz="800" dirty="0" smtClean="0">
              <a:solidFill>
                <a:srgbClr val="FF0000"/>
              </a:solidFill>
              <a:latin typeface="Calibri"/>
            </a:endParaRPr>
          </a:p>
        </p:txBody>
      </p:sp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1162871222"/>
              </p:ext>
            </p:extLst>
          </p:nvPr>
        </p:nvGraphicFramePr>
        <p:xfrm>
          <a:off x="5846521" y="1105907"/>
          <a:ext cx="3230183" cy="1657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3995936" y="2071881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Pokud ANO, ….</a:t>
            </a:r>
            <a:endParaRPr lang="en-US" sz="1200" dirty="0"/>
          </a:p>
        </p:txBody>
      </p:sp>
      <p:sp>
        <p:nvSpPr>
          <p:cNvPr id="23" name="Right Arrow 22"/>
          <p:cNvSpPr/>
          <p:nvPr/>
        </p:nvSpPr>
        <p:spPr>
          <a:xfrm>
            <a:off x="4139952" y="2363618"/>
            <a:ext cx="692577" cy="201286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4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6061597"/>
              </p:ext>
            </p:extLst>
          </p:nvPr>
        </p:nvGraphicFramePr>
        <p:xfrm>
          <a:off x="5004048" y="3397642"/>
          <a:ext cx="2535211" cy="2325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6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127134"/>
              </p:ext>
            </p:extLst>
          </p:nvPr>
        </p:nvGraphicFramePr>
        <p:xfrm>
          <a:off x="107505" y="4155557"/>
          <a:ext cx="4222890" cy="2055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3099310" y="1423809"/>
            <a:ext cx="9157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u="sng" dirty="0" smtClean="0">
                <a:solidFill>
                  <a:srgbClr val="0070C0"/>
                </a:solidFill>
              </a:rPr>
              <a:t>12/2012</a:t>
            </a:r>
            <a:endParaRPr lang="en-US" sz="1200" b="1" u="sng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472634" y="415697"/>
            <a:ext cx="9157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u="sng" dirty="0" smtClean="0">
                <a:solidFill>
                  <a:srgbClr val="0070C0"/>
                </a:solidFill>
              </a:rPr>
              <a:t>12/2012</a:t>
            </a:r>
            <a:endParaRPr lang="en-US" sz="1200" b="1" u="sng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54012" y="3641819"/>
            <a:ext cx="9157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u="sng" dirty="0" smtClean="0">
                <a:solidFill>
                  <a:srgbClr val="0070C0"/>
                </a:solidFill>
              </a:rPr>
              <a:t>12/2012</a:t>
            </a:r>
            <a:endParaRPr lang="en-US" sz="1200" b="1" u="sng" dirty="0">
              <a:solidFill>
                <a:srgbClr val="0070C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76436" y="3650554"/>
            <a:ext cx="9157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u="sng" dirty="0" smtClean="0">
                <a:solidFill>
                  <a:srgbClr val="0070C0"/>
                </a:solidFill>
              </a:rPr>
              <a:t>12/2012</a:t>
            </a:r>
            <a:endParaRPr lang="en-US" sz="12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97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5925712"/>
              </p:ext>
            </p:extLst>
          </p:nvPr>
        </p:nvGraphicFramePr>
        <p:xfrm>
          <a:off x="320080" y="1700808"/>
          <a:ext cx="3109267" cy="1800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3528" y="1279163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400" b="1" dirty="0" smtClean="0">
                <a:solidFill>
                  <a:srgbClr val="663300"/>
                </a:solidFill>
              </a:rPr>
              <a:t>Navštěvují občané farmářské trhy u Anděla</a:t>
            </a:r>
            <a:r>
              <a:rPr lang="pt-BR" sz="1400" b="1" dirty="0" smtClean="0">
                <a:solidFill>
                  <a:srgbClr val="663300"/>
                </a:solidFill>
              </a:rPr>
              <a:t>?</a:t>
            </a:r>
            <a:endParaRPr lang="cs-CZ" sz="1400" b="1" dirty="0">
              <a:solidFill>
                <a:srgbClr val="663300"/>
              </a:solidFill>
            </a:endParaRPr>
          </a:p>
        </p:txBody>
      </p:sp>
      <p:graphicFrame>
        <p:nvGraphicFramePr>
          <p:cNvPr id="12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9680268"/>
              </p:ext>
            </p:extLst>
          </p:nvPr>
        </p:nvGraphicFramePr>
        <p:xfrm>
          <a:off x="4315950" y="1596282"/>
          <a:ext cx="4687128" cy="3429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539552" y="3383415"/>
            <a:ext cx="283123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sz="1100" i="1" dirty="0" smtClean="0">
                <a:solidFill>
                  <a:prstClr val="black"/>
                </a:solidFill>
              </a:rPr>
              <a:t>Q.6a </a:t>
            </a:r>
            <a:r>
              <a:rPr lang="pt-BR" sz="1100" i="1" dirty="0">
                <a:solidFill>
                  <a:prstClr val="black"/>
                </a:solidFill>
              </a:rPr>
              <a:t>Navštěvujete farmářské trhy u Anděla?</a:t>
            </a:r>
          </a:p>
        </p:txBody>
      </p:sp>
      <p:sp>
        <p:nvSpPr>
          <p:cNvPr id="19" name="Zaoblený obdélník 5"/>
          <p:cNvSpPr/>
          <p:nvPr/>
        </p:nvSpPr>
        <p:spPr>
          <a:xfrm>
            <a:off x="285750" y="188640"/>
            <a:ext cx="4718298" cy="35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000" b="1" dirty="0">
                <a:solidFill>
                  <a:srgbClr val="FFFFFF"/>
                </a:solidFill>
              </a:rPr>
              <a:t>6</a:t>
            </a:r>
            <a:r>
              <a:rPr lang="cs-CZ" sz="2000" b="1" dirty="0" smtClean="0">
                <a:solidFill>
                  <a:srgbClr val="FFFFFF"/>
                </a:solidFill>
              </a:rPr>
              <a:t>. Postoj občanů k trhům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3968" y="1268760"/>
            <a:ext cx="38869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400" b="1" dirty="0" smtClean="0">
                <a:solidFill>
                  <a:srgbClr val="663300"/>
                </a:solidFill>
              </a:rPr>
              <a:t>Jaký je postoj občanů k farmářským trhům</a:t>
            </a:r>
            <a:r>
              <a:rPr lang="pt-BR" sz="1400" b="1" dirty="0" smtClean="0">
                <a:solidFill>
                  <a:srgbClr val="663300"/>
                </a:solidFill>
              </a:rPr>
              <a:t>?</a:t>
            </a:r>
            <a:endParaRPr lang="cs-CZ" sz="1400" b="1" dirty="0">
              <a:solidFill>
                <a:srgbClr val="663300"/>
              </a:solidFill>
            </a:endParaRPr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4716016" y="5085184"/>
            <a:ext cx="417646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sz="1100" i="1" dirty="0" smtClean="0">
                <a:solidFill>
                  <a:prstClr val="black"/>
                </a:solidFill>
              </a:rPr>
              <a:t>Q.6b </a:t>
            </a:r>
            <a:r>
              <a:rPr lang="pt-BR" sz="1100" i="1" dirty="0">
                <a:solidFill>
                  <a:prstClr val="black"/>
                </a:solidFill>
              </a:rPr>
              <a:t>Jaký máte názor na farmářské </a:t>
            </a:r>
            <a:r>
              <a:rPr lang="pt-BR" sz="1100" i="1" dirty="0" smtClean="0">
                <a:solidFill>
                  <a:prstClr val="black"/>
                </a:solidFill>
              </a:rPr>
              <a:t>trhy? </a:t>
            </a:r>
            <a:r>
              <a:rPr lang="pt-BR" sz="1100" i="1" dirty="0">
                <a:solidFill>
                  <a:prstClr val="black"/>
                </a:solidFill>
              </a:rPr>
              <a:t>Vyberte z následujících výroků jeden, se kterým nejvíce souhlasíte.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32040" y="3789040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/>
              <a:t>pozitivní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404730" y="3789040"/>
            <a:ext cx="903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/>
              <a:t>neutrální</a:t>
            </a:r>
            <a:endParaRPr 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772882" y="3789040"/>
            <a:ext cx="903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/>
              <a:t>negativní</a:t>
            </a:r>
            <a:endParaRPr lang="en-US" sz="1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23528" y="764704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b="1" dirty="0">
                <a:solidFill>
                  <a:srgbClr val="663300"/>
                </a:solidFill>
              </a:rPr>
              <a:t>6</a:t>
            </a:r>
            <a:r>
              <a:rPr lang="cs-CZ" b="1" dirty="0" smtClean="0">
                <a:solidFill>
                  <a:srgbClr val="663300"/>
                </a:solidFill>
              </a:rPr>
              <a:t>.1 Farmářské trhy </a:t>
            </a:r>
            <a:r>
              <a:rPr lang="cs-CZ" b="1" dirty="0">
                <a:solidFill>
                  <a:srgbClr val="663300"/>
                </a:solidFill>
              </a:rPr>
              <a:t>(</a:t>
            </a:r>
            <a:r>
              <a:rPr lang="cs-CZ" b="1" dirty="0" smtClean="0">
                <a:solidFill>
                  <a:srgbClr val="663300"/>
                </a:solidFill>
              </a:rPr>
              <a:t>u Anděla a na Barrandově)</a:t>
            </a:r>
            <a:endParaRPr lang="cs-CZ" b="1" dirty="0">
              <a:solidFill>
                <a:srgbClr val="663300"/>
              </a:solidFill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700414" y="1556792"/>
            <a:ext cx="1231084" cy="38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FF0000"/>
                </a:solidFill>
                <a:latin typeface="Calibri"/>
              </a:rPr>
              <a:t>N</a:t>
            </a:r>
            <a:r>
              <a:rPr lang="cs-CZ" sz="1200" baseline="-25000" dirty="0" smtClean="0">
                <a:solidFill>
                  <a:srgbClr val="FF0000"/>
                </a:solidFill>
                <a:latin typeface="Calibri"/>
              </a:rPr>
              <a:t>12/2012</a:t>
            </a:r>
            <a:r>
              <a:rPr lang="en-US" sz="1200" dirty="0" smtClean="0">
                <a:solidFill>
                  <a:srgbClr val="FF0000"/>
                </a:solidFill>
                <a:latin typeface="Calibri"/>
              </a:rPr>
              <a:t> = 410</a:t>
            </a:r>
            <a:endParaRPr lang="cs-CZ" sz="1200" dirty="0" smtClean="0">
              <a:solidFill>
                <a:srgbClr val="FF0000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800" dirty="0" smtClean="0">
                <a:solidFill>
                  <a:srgbClr val="FF0000"/>
                </a:solidFill>
                <a:latin typeface="Calibri"/>
              </a:rPr>
              <a:t>Všichni respondenti</a:t>
            </a:r>
            <a:endParaRPr lang="en-US" sz="800" dirty="0" smtClea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483768" y="1700808"/>
            <a:ext cx="1231084" cy="38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FF0000"/>
                </a:solidFill>
                <a:latin typeface="Calibri"/>
              </a:rPr>
              <a:t>N</a:t>
            </a:r>
            <a:r>
              <a:rPr lang="cs-CZ" sz="1200" baseline="-25000" dirty="0" smtClean="0">
                <a:solidFill>
                  <a:srgbClr val="FF0000"/>
                </a:solidFill>
                <a:latin typeface="Calibri"/>
              </a:rPr>
              <a:t>12/2012</a:t>
            </a:r>
            <a:r>
              <a:rPr lang="en-US" sz="1200" dirty="0" smtClean="0">
                <a:solidFill>
                  <a:srgbClr val="FF0000"/>
                </a:solidFill>
                <a:latin typeface="Calibri"/>
              </a:rPr>
              <a:t> = 410</a:t>
            </a:r>
            <a:endParaRPr lang="cs-CZ" sz="1200" dirty="0" smtClean="0">
              <a:solidFill>
                <a:srgbClr val="FF0000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800" dirty="0" smtClean="0">
                <a:solidFill>
                  <a:srgbClr val="FF0000"/>
                </a:solidFill>
                <a:latin typeface="Calibri"/>
              </a:rPr>
              <a:t>Všichni respondenti</a:t>
            </a:r>
            <a:endParaRPr lang="en-US" sz="800" dirty="0" smtClean="0">
              <a:solidFill>
                <a:srgbClr val="FF0000"/>
              </a:solidFill>
              <a:latin typeface="Calibri"/>
            </a:endParaRPr>
          </a:p>
        </p:txBody>
      </p:sp>
      <p:graphicFrame>
        <p:nvGraphicFramePr>
          <p:cNvPr id="21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7244492"/>
              </p:ext>
            </p:extLst>
          </p:nvPr>
        </p:nvGraphicFramePr>
        <p:xfrm>
          <a:off x="310605" y="4293096"/>
          <a:ext cx="3109267" cy="1800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314053" y="3861048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400" b="1" dirty="0" smtClean="0">
                <a:solidFill>
                  <a:srgbClr val="663300"/>
                </a:solidFill>
              </a:rPr>
              <a:t>Navštěvují občané farmářské trhy na Barrandově</a:t>
            </a:r>
            <a:r>
              <a:rPr lang="pt-BR" sz="1400" b="1" dirty="0" smtClean="0">
                <a:solidFill>
                  <a:srgbClr val="663300"/>
                </a:solidFill>
              </a:rPr>
              <a:t>?</a:t>
            </a:r>
            <a:endParaRPr lang="cs-CZ" sz="1400" b="1" dirty="0">
              <a:solidFill>
                <a:srgbClr val="663300"/>
              </a:solidFill>
            </a:endParaRPr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530076" y="6226909"/>
            <a:ext cx="332184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sz="1100" i="1" dirty="0" smtClean="0">
                <a:solidFill>
                  <a:prstClr val="black"/>
                </a:solidFill>
              </a:rPr>
              <a:t>Q.6a </a:t>
            </a:r>
            <a:r>
              <a:rPr lang="pt-BR" sz="1100" i="1" dirty="0">
                <a:solidFill>
                  <a:prstClr val="black"/>
                </a:solidFill>
              </a:rPr>
              <a:t>Navštěvujete farmářské trhy </a:t>
            </a:r>
            <a:r>
              <a:rPr lang="cs-CZ" sz="1100" i="1" dirty="0" smtClean="0">
                <a:solidFill>
                  <a:prstClr val="black"/>
                </a:solidFill>
              </a:rPr>
              <a:t>na Barrandově</a:t>
            </a:r>
            <a:r>
              <a:rPr lang="pt-BR" sz="1100" i="1" dirty="0" smtClean="0">
                <a:solidFill>
                  <a:prstClr val="black"/>
                </a:solidFill>
              </a:rPr>
              <a:t>?</a:t>
            </a:r>
            <a:endParaRPr lang="pt-BR" sz="1100" i="1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483768" y="4355068"/>
            <a:ext cx="1231084" cy="38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FF0000"/>
                </a:solidFill>
                <a:latin typeface="Calibri"/>
              </a:rPr>
              <a:t>N</a:t>
            </a:r>
            <a:r>
              <a:rPr lang="cs-CZ" sz="1200" baseline="-25000" dirty="0" smtClean="0">
                <a:solidFill>
                  <a:srgbClr val="FF0000"/>
                </a:solidFill>
                <a:latin typeface="Calibri"/>
              </a:rPr>
              <a:t>12/2012</a:t>
            </a:r>
            <a:r>
              <a:rPr lang="en-US" sz="1200" dirty="0" smtClean="0">
                <a:solidFill>
                  <a:srgbClr val="FF0000"/>
                </a:solidFill>
                <a:latin typeface="Calibri"/>
              </a:rPr>
              <a:t> = 410</a:t>
            </a:r>
            <a:endParaRPr lang="cs-CZ" sz="1200" dirty="0" smtClean="0">
              <a:solidFill>
                <a:srgbClr val="FF0000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800" dirty="0" smtClean="0">
                <a:solidFill>
                  <a:srgbClr val="FF0000"/>
                </a:solidFill>
                <a:latin typeface="Calibri"/>
              </a:rPr>
              <a:t>Všichni respondenti</a:t>
            </a:r>
            <a:endParaRPr lang="en-US" sz="800" dirty="0" smtClean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547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0011663"/>
              </p:ext>
            </p:extLst>
          </p:nvPr>
        </p:nvGraphicFramePr>
        <p:xfrm>
          <a:off x="285750" y="1874577"/>
          <a:ext cx="3109267" cy="1746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3528" y="1279163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400" b="1" dirty="0" smtClean="0">
                <a:solidFill>
                  <a:srgbClr val="663300"/>
                </a:solidFill>
              </a:rPr>
              <a:t>Navštěvují občané sváteční trhy u Anděla</a:t>
            </a:r>
            <a:r>
              <a:rPr lang="pt-BR" sz="1400" b="1" dirty="0" smtClean="0">
                <a:solidFill>
                  <a:srgbClr val="663300"/>
                </a:solidFill>
              </a:rPr>
              <a:t>?</a:t>
            </a:r>
            <a:endParaRPr lang="cs-CZ" sz="1400" b="1" dirty="0">
              <a:solidFill>
                <a:srgbClr val="663300"/>
              </a:solidFill>
            </a:endParaRPr>
          </a:p>
        </p:txBody>
      </p:sp>
      <p:graphicFrame>
        <p:nvGraphicFramePr>
          <p:cNvPr id="12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5949793"/>
              </p:ext>
            </p:extLst>
          </p:nvPr>
        </p:nvGraphicFramePr>
        <p:xfrm>
          <a:off x="4315950" y="1596283"/>
          <a:ext cx="4687128" cy="3272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456084" y="3665930"/>
            <a:ext cx="283123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sz="1100" i="1" dirty="0" smtClean="0">
                <a:solidFill>
                  <a:prstClr val="black"/>
                </a:solidFill>
              </a:rPr>
              <a:t>Q.7a </a:t>
            </a:r>
            <a:r>
              <a:rPr lang="pt-BR" sz="1100" i="1" dirty="0">
                <a:solidFill>
                  <a:prstClr val="black"/>
                </a:solidFill>
              </a:rPr>
              <a:t>Navštěvujete sváteční trhy (velikonoční, vánoční) u Anděla?</a:t>
            </a:r>
          </a:p>
        </p:txBody>
      </p:sp>
      <p:sp>
        <p:nvSpPr>
          <p:cNvPr id="19" name="Zaoblený obdélník 5"/>
          <p:cNvSpPr/>
          <p:nvPr/>
        </p:nvSpPr>
        <p:spPr>
          <a:xfrm>
            <a:off x="285750" y="188640"/>
            <a:ext cx="4718298" cy="35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000" b="1" dirty="0" smtClean="0">
                <a:solidFill>
                  <a:srgbClr val="FFFFFF"/>
                </a:solidFill>
              </a:rPr>
              <a:t>6. Postoj občanů k trhům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3968" y="1268760"/>
            <a:ext cx="38869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400" b="1" dirty="0">
                <a:solidFill>
                  <a:srgbClr val="663300"/>
                </a:solidFill>
              </a:rPr>
              <a:t>Jaký je postoj občanů k </a:t>
            </a:r>
            <a:r>
              <a:rPr lang="cs-CZ" sz="1400" b="1" dirty="0" smtClean="0">
                <a:solidFill>
                  <a:srgbClr val="663300"/>
                </a:solidFill>
              </a:rPr>
              <a:t>těmto svátečním trhům</a:t>
            </a:r>
            <a:r>
              <a:rPr lang="pt-BR" sz="1400" b="1" dirty="0" smtClean="0">
                <a:solidFill>
                  <a:srgbClr val="663300"/>
                </a:solidFill>
              </a:rPr>
              <a:t>?</a:t>
            </a:r>
            <a:endParaRPr lang="cs-CZ" sz="1400" b="1" dirty="0">
              <a:solidFill>
                <a:srgbClr val="663300"/>
              </a:solidFill>
            </a:endParaRPr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4716016" y="5085184"/>
            <a:ext cx="4176464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sz="1100" i="1" dirty="0" smtClean="0">
                <a:solidFill>
                  <a:prstClr val="black"/>
                </a:solidFill>
              </a:rPr>
              <a:t>Q.7b </a:t>
            </a:r>
            <a:r>
              <a:rPr lang="pt-BR" sz="1100" i="1" dirty="0">
                <a:solidFill>
                  <a:prstClr val="black"/>
                </a:solidFill>
              </a:rPr>
              <a:t>Jaký máte názor na sváteční trhy (velikonoční, vánoční) u Anděla? Vyberte z následujících výroků jeden, se kterým nejvíce souhlasíte.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32040" y="3789040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/>
              <a:t>pozitivní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404730" y="3789040"/>
            <a:ext cx="903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/>
              <a:t>neutrální</a:t>
            </a:r>
            <a:endParaRPr 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772882" y="3789040"/>
            <a:ext cx="903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/>
              <a:t>negativní</a:t>
            </a:r>
            <a:endParaRPr lang="en-US" sz="1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23528" y="764704"/>
            <a:ext cx="5076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b="1" dirty="0">
                <a:solidFill>
                  <a:srgbClr val="663300"/>
                </a:solidFill>
              </a:rPr>
              <a:t>6</a:t>
            </a:r>
            <a:r>
              <a:rPr lang="cs-CZ" b="1" dirty="0" smtClean="0">
                <a:solidFill>
                  <a:srgbClr val="663300"/>
                </a:solidFill>
              </a:rPr>
              <a:t>.2 Sváteční </a:t>
            </a:r>
            <a:r>
              <a:rPr lang="cs-CZ" b="1" dirty="0">
                <a:solidFill>
                  <a:srgbClr val="663300"/>
                </a:solidFill>
              </a:rPr>
              <a:t>trhy (velikonoční, vánoční) u </a:t>
            </a:r>
            <a:r>
              <a:rPr lang="cs-CZ" b="1" dirty="0" smtClean="0">
                <a:solidFill>
                  <a:srgbClr val="663300"/>
                </a:solidFill>
              </a:rPr>
              <a:t>Anděla</a:t>
            </a:r>
            <a:endParaRPr lang="cs-CZ" b="1" dirty="0">
              <a:solidFill>
                <a:srgbClr val="663300"/>
              </a:solidFill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411760" y="1802383"/>
            <a:ext cx="1231084" cy="38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FF0000"/>
                </a:solidFill>
                <a:latin typeface="Calibri"/>
              </a:rPr>
              <a:t>N</a:t>
            </a:r>
            <a:r>
              <a:rPr lang="cs-CZ" sz="1200" baseline="-25000" dirty="0" smtClean="0">
                <a:solidFill>
                  <a:srgbClr val="FF0000"/>
                </a:solidFill>
                <a:latin typeface="Calibri"/>
              </a:rPr>
              <a:t>12/2012</a:t>
            </a:r>
            <a:r>
              <a:rPr lang="en-US" sz="1200" dirty="0" smtClean="0">
                <a:solidFill>
                  <a:srgbClr val="FF0000"/>
                </a:solidFill>
                <a:latin typeface="Calibri"/>
              </a:rPr>
              <a:t> = 410</a:t>
            </a:r>
            <a:endParaRPr lang="cs-CZ" sz="1200" dirty="0" smtClean="0">
              <a:solidFill>
                <a:srgbClr val="FF0000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800" dirty="0" smtClean="0">
                <a:solidFill>
                  <a:srgbClr val="FF0000"/>
                </a:solidFill>
                <a:latin typeface="Calibri"/>
              </a:rPr>
              <a:t>Všichni respondenti</a:t>
            </a:r>
            <a:endParaRPr lang="en-US" sz="800" dirty="0" smtClea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700414" y="1556792"/>
            <a:ext cx="1231084" cy="38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FF0000"/>
                </a:solidFill>
                <a:latin typeface="Calibri"/>
              </a:rPr>
              <a:t>N</a:t>
            </a:r>
            <a:r>
              <a:rPr lang="cs-CZ" sz="1200" baseline="-25000" dirty="0" smtClean="0">
                <a:solidFill>
                  <a:srgbClr val="FF0000"/>
                </a:solidFill>
                <a:latin typeface="Calibri"/>
              </a:rPr>
              <a:t>12/2012</a:t>
            </a:r>
            <a:r>
              <a:rPr lang="en-US" sz="1200" dirty="0" smtClean="0">
                <a:solidFill>
                  <a:srgbClr val="FF0000"/>
                </a:solidFill>
                <a:latin typeface="Calibri"/>
              </a:rPr>
              <a:t> = 410</a:t>
            </a:r>
            <a:endParaRPr lang="cs-CZ" sz="1200" dirty="0" smtClean="0">
              <a:solidFill>
                <a:srgbClr val="FF0000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800" dirty="0" smtClean="0">
                <a:solidFill>
                  <a:srgbClr val="FF0000"/>
                </a:solidFill>
                <a:latin typeface="Calibri"/>
              </a:rPr>
              <a:t>Všichni respondenti</a:t>
            </a:r>
            <a:endParaRPr lang="en-US" sz="800" dirty="0" smtClean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14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aoblený obdélník 5"/>
          <p:cNvSpPr/>
          <p:nvPr/>
        </p:nvSpPr>
        <p:spPr>
          <a:xfrm>
            <a:off x="285750" y="188640"/>
            <a:ext cx="2702074" cy="35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000" b="1" dirty="0" smtClean="0">
                <a:solidFill>
                  <a:srgbClr val="FFFFFF"/>
                </a:solidFill>
              </a:rPr>
              <a:t>Obsah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50" y="764704"/>
            <a:ext cx="8534722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cs-CZ" sz="1500" b="1" dirty="0" smtClean="0"/>
              <a:t>1. Předmět </a:t>
            </a:r>
            <a:r>
              <a:rPr lang="cs-CZ" sz="1500" b="1" dirty="0"/>
              <a:t>výzkumu</a:t>
            </a:r>
          </a:p>
          <a:p>
            <a:pPr>
              <a:spcBef>
                <a:spcPts val="1200"/>
              </a:spcBef>
            </a:pPr>
            <a:r>
              <a:rPr lang="cs-CZ" sz="1500" b="1" dirty="0" smtClean="0"/>
              <a:t>2. Metodologie</a:t>
            </a:r>
            <a:endParaRPr lang="cs-CZ" sz="1500" b="1" dirty="0"/>
          </a:p>
          <a:p>
            <a:pPr>
              <a:spcBef>
                <a:spcPts val="1200"/>
              </a:spcBef>
            </a:pPr>
            <a:r>
              <a:rPr lang="cs-CZ" sz="1500" b="1" dirty="0" smtClean="0"/>
              <a:t>3. Hodnocení působení současné radnice </a:t>
            </a:r>
            <a:r>
              <a:rPr lang="cs-CZ" sz="1500" b="1" dirty="0"/>
              <a:t>Prahy 5</a:t>
            </a:r>
          </a:p>
          <a:p>
            <a:pPr marL="720000" lvl="1" indent="-360000">
              <a:spcBef>
                <a:spcPts val="1200"/>
              </a:spcBef>
            </a:pPr>
            <a:r>
              <a:rPr lang="cs-CZ" sz="1500" b="1" dirty="0" smtClean="0">
                <a:solidFill>
                  <a:srgbClr val="663300"/>
                </a:solidFill>
              </a:rPr>
              <a:t>3.1 Mají občané zájem </a:t>
            </a:r>
            <a:r>
              <a:rPr lang="cs-CZ" sz="1500" b="1" dirty="0">
                <a:solidFill>
                  <a:srgbClr val="663300"/>
                </a:solidFill>
              </a:rPr>
              <a:t>o komunální politiku</a:t>
            </a:r>
            <a:r>
              <a:rPr lang="en-US" sz="1500" b="1" dirty="0">
                <a:solidFill>
                  <a:srgbClr val="663300"/>
                </a:solidFill>
              </a:rPr>
              <a:t>?</a:t>
            </a:r>
            <a:endParaRPr lang="cs-CZ" sz="1500" b="1" dirty="0">
              <a:solidFill>
                <a:srgbClr val="663300"/>
              </a:solidFill>
            </a:endParaRPr>
          </a:p>
          <a:p>
            <a:pPr marL="720000" lvl="1" indent="-360000">
              <a:spcBef>
                <a:spcPts val="1200"/>
              </a:spcBef>
            </a:pPr>
            <a:r>
              <a:rPr lang="cs-CZ" sz="1500" b="1" dirty="0" smtClean="0">
                <a:solidFill>
                  <a:srgbClr val="663300"/>
                </a:solidFill>
              </a:rPr>
              <a:t>3.</a:t>
            </a:r>
            <a:r>
              <a:rPr lang="en-US" sz="1500" b="1" dirty="0" smtClean="0">
                <a:solidFill>
                  <a:srgbClr val="663300"/>
                </a:solidFill>
              </a:rPr>
              <a:t>2</a:t>
            </a:r>
            <a:r>
              <a:rPr lang="cs-CZ" sz="1500" b="1" dirty="0" smtClean="0">
                <a:solidFill>
                  <a:srgbClr val="663300"/>
                </a:solidFill>
              </a:rPr>
              <a:t> Spokojenost </a:t>
            </a:r>
            <a:r>
              <a:rPr lang="cs-CZ" sz="1500" b="1" dirty="0">
                <a:solidFill>
                  <a:srgbClr val="663300"/>
                </a:solidFill>
              </a:rPr>
              <a:t>se současnými kroky radnice a policie při řešení negativních jevů v Praze </a:t>
            </a:r>
            <a:r>
              <a:rPr lang="cs-CZ" sz="1500" b="1" dirty="0" smtClean="0">
                <a:solidFill>
                  <a:srgbClr val="663300"/>
                </a:solidFill>
              </a:rPr>
              <a:t>5</a:t>
            </a:r>
          </a:p>
          <a:p>
            <a:pPr>
              <a:spcBef>
                <a:spcPts val="1200"/>
              </a:spcBef>
            </a:pPr>
            <a:r>
              <a:rPr lang="cs-CZ" sz="1500" b="1" dirty="0" smtClean="0"/>
              <a:t>4. Zdroje </a:t>
            </a:r>
            <a:r>
              <a:rPr lang="cs-CZ" sz="1500" b="1" dirty="0"/>
              <a:t>informací o dění v městské části Praha 5</a:t>
            </a:r>
          </a:p>
          <a:p>
            <a:pPr marL="720000" lvl="2" indent="-360000">
              <a:spcBef>
                <a:spcPts val="1200"/>
              </a:spcBef>
            </a:pPr>
            <a:r>
              <a:rPr lang="cs-CZ" sz="1500" b="1" dirty="0" smtClean="0">
                <a:solidFill>
                  <a:srgbClr val="663300"/>
                </a:solidFill>
              </a:rPr>
              <a:t>4.</a:t>
            </a:r>
            <a:r>
              <a:rPr lang="en-US" sz="1500" b="1" dirty="0" smtClean="0">
                <a:solidFill>
                  <a:srgbClr val="663300"/>
                </a:solidFill>
              </a:rPr>
              <a:t>1</a:t>
            </a:r>
            <a:r>
              <a:rPr lang="cs-CZ" sz="1500" b="1" dirty="0" smtClean="0">
                <a:solidFill>
                  <a:srgbClr val="663300"/>
                </a:solidFill>
              </a:rPr>
              <a:t> Měsíčník </a:t>
            </a:r>
            <a:r>
              <a:rPr lang="cs-CZ" sz="1500" b="1" dirty="0">
                <a:solidFill>
                  <a:srgbClr val="663300"/>
                </a:solidFill>
              </a:rPr>
              <a:t>„Pětka pro vás</a:t>
            </a:r>
            <a:r>
              <a:rPr lang="cs-CZ" sz="1500" b="1" dirty="0" smtClean="0">
                <a:solidFill>
                  <a:srgbClr val="663300"/>
                </a:solidFill>
              </a:rPr>
              <a:t>“? - Znají občané tento měsíčník? Čtou </a:t>
            </a:r>
            <a:r>
              <a:rPr lang="cs-CZ" sz="1500" b="1" dirty="0">
                <a:solidFill>
                  <a:srgbClr val="663300"/>
                </a:solidFill>
              </a:rPr>
              <a:t>tento měsíčník</a:t>
            </a:r>
            <a:r>
              <a:rPr lang="cs-CZ" sz="1500" b="1" dirty="0" smtClean="0">
                <a:solidFill>
                  <a:srgbClr val="663300"/>
                </a:solidFill>
              </a:rPr>
              <a:t>?</a:t>
            </a:r>
            <a:r>
              <a:rPr lang="cs-CZ" sz="1500" dirty="0"/>
              <a:t> </a:t>
            </a:r>
            <a:r>
              <a:rPr lang="cs-CZ" sz="1500" b="1" dirty="0">
                <a:solidFill>
                  <a:srgbClr val="663300"/>
                </a:solidFill>
              </a:rPr>
              <a:t>Sledují občané tento měsíčník na internetu?  </a:t>
            </a:r>
          </a:p>
          <a:p>
            <a:pPr marL="720000" lvl="1" indent="-360000">
              <a:spcBef>
                <a:spcPts val="1200"/>
              </a:spcBef>
            </a:pPr>
            <a:r>
              <a:rPr lang="cs-CZ" sz="1500" b="1" dirty="0" smtClean="0">
                <a:solidFill>
                  <a:srgbClr val="663300"/>
                </a:solidFill>
              </a:rPr>
              <a:t>4.</a:t>
            </a:r>
            <a:r>
              <a:rPr lang="en-US" sz="1500" b="1" dirty="0" smtClean="0">
                <a:solidFill>
                  <a:srgbClr val="663300"/>
                </a:solidFill>
              </a:rPr>
              <a:t>2</a:t>
            </a:r>
            <a:r>
              <a:rPr lang="cs-CZ" sz="1500" b="1" dirty="0" smtClean="0">
                <a:solidFill>
                  <a:srgbClr val="663300"/>
                </a:solidFill>
              </a:rPr>
              <a:t> Sledují občané </a:t>
            </a:r>
            <a:r>
              <a:rPr lang="pt-BR" sz="1500" b="1" dirty="0" smtClean="0">
                <a:solidFill>
                  <a:srgbClr val="663300"/>
                </a:solidFill>
              </a:rPr>
              <a:t>radniční </a:t>
            </a:r>
            <a:r>
              <a:rPr lang="pt-BR" sz="1500" b="1" dirty="0">
                <a:solidFill>
                  <a:srgbClr val="663300"/>
                </a:solidFill>
              </a:rPr>
              <a:t>internetovou televizi na adrese </a:t>
            </a:r>
            <a:r>
              <a:rPr lang="pt-BR" sz="1500" b="1" dirty="0">
                <a:solidFill>
                  <a:srgbClr val="663300"/>
                </a:solidFill>
                <a:hlinkClick r:id="rId2"/>
              </a:rPr>
              <a:t>www.TVP5.cz</a:t>
            </a:r>
            <a:r>
              <a:rPr lang="pt-BR" sz="1500" b="1" dirty="0" smtClean="0">
                <a:solidFill>
                  <a:srgbClr val="663300"/>
                </a:solidFill>
              </a:rPr>
              <a:t>?</a:t>
            </a:r>
          </a:p>
          <a:p>
            <a:pPr>
              <a:spcBef>
                <a:spcPts val="1200"/>
              </a:spcBef>
              <a:defRPr/>
            </a:pPr>
            <a:r>
              <a:rPr lang="cs-CZ" sz="1500" b="1" dirty="0" smtClean="0"/>
              <a:t>5</a:t>
            </a:r>
            <a:r>
              <a:rPr lang="cs-CZ" sz="1500" b="1" dirty="0"/>
              <a:t>. Podmínky pro život v Praze 5</a:t>
            </a:r>
          </a:p>
          <a:p>
            <a:pPr marL="720000" lvl="1" indent="-360000">
              <a:spcBef>
                <a:spcPts val="1200"/>
              </a:spcBef>
              <a:defRPr/>
            </a:pPr>
            <a:r>
              <a:rPr lang="cs-CZ" sz="1500" b="1" dirty="0">
                <a:solidFill>
                  <a:srgbClr val="663300"/>
                </a:solidFill>
              </a:rPr>
              <a:t>5.1 Co by se mělo zlepšit v Praze 5</a:t>
            </a:r>
            <a:r>
              <a:rPr lang="pt-BR" sz="1500" b="1" dirty="0">
                <a:solidFill>
                  <a:srgbClr val="663300"/>
                </a:solidFill>
              </a:rPr>
              <a:t>?</a:t>
            </a:r>
            <a:endParaRPr lang="cs-CZ" sz="1500" b="1" dirty="0">
              <a:solidFill>
                <a:srgbClr val="663300"/>
              </a:solidFill>
            </a:endParaRPr>
          </a:p>
          <a:p>
            <a:pPr marL="720000" lvl="1" indent="-360000">
              <a:spcBef>
                <a:spcPts val="1200"/>
              </a:spcBef>
              <a:defRPr/>
            </a:pPr>
            <a:r>
              <a:rPr lang="cs-CZ" sz="1500" b="1" dirty="0">
                <a:solidFill>
                  <a:srgbClr val="663300"/>
                </a:solidFill>
              </a:rPr>
              <a:t>5.2 Jak moc v Praze 5 chybí …..</a:t>
            </a:r>
            <a:r>
              <a:rPr lang="pt-BR" sz="1500" b="1" dirty="0">
                <a:solidFill>
                  <a:srgbClr val="663300"/>
                </a:solidFill>
              </a:rPr>
              <a:t>?</a:t>
            </a:r>
            <a:endParaRPr lang="cs-CZ" sz="1500" b="1" dirty="0">
              <a:solidFill>
                <a:srgbClr val="663300"/>
              </a:solidFill>
            </a:endParaRPr>
          </a:p>
          <a:p>
            <a:pPr marL="720000" lvl="1" indent="-360000">
              <a:spcBef>
                <a:spcPts val="1200"/>
              </a:spcBef>
              <a:defRPr/>
            </a:pPr>
            <a:r>
              <a:rPr lang="cs-CZ" sz="1500" b="1" dirty="0">
                <a:solidFill>
                  <a:srgbClr val="663300"/>
                </a:solidFill>
              </a:rPr>
              <a:t>5.3 Je v Praze 5 dostatek …..</a:t>
            </a:r>
            <a:r>
              <a:rPr lang="pt-BR" sz="1500" b="1" dirty="0">
                <a:solidFill>
                  <a:srgbClr val="663300"/>
                </a:solidFill>
              </a:rPr>
              <a:t>?</a:t>
            </a:r>
            <a:r>
              <a:rPr lang="cs-CZ" sz="1500" b="1" dirty="0">
                <a:solidFill>
                  <a:srgbClr val="663300"/>
                </a:solidFill>
              </a:rPr>
              <a:t> Pro jaké sporty je v Praze 5 nedostatek sportovišť</a:t>
            </a:r>
            <a:r>
              <a:rPr lang="pt-BR" sz="1500" b="1" dirty="0" smtClean="0">
                <a:solidFill>
                  <a:srgbClr val="663300"/>
                </a:solidFill>
              </a:rPr>
              <a:t>?</a:t>
            </a:r>
            <a:endParaRPr lang="cs-CZ" sz="1500" b="1" dirty="0" smtClean="0">
              <a:solidFill>
                <a:srgbClr val="663300"/>
              </a:solidFill>
            </a:endParaRPr>
          </a:p>
          <a:p>
            <a:pPr marL="720000" lvl="1" indent="-360000">
              <a:spcBef>
                <a:spcPts val="1200"/>
              </a:spcBef>
              <a:defRPr/>
            </a:pPr>
            <a:r>
              <a:rPr lang="cs-CZ" sz="1500" b="1" dirty="0">
                <a:solidFill>
                  <a:srgbClr val="663300"/>
                </a:solidFill>
              </a:rPr>
              <a:t>5.4 Je v Praze 5 kvalitní životní prostředí z hlediska …..</a:t>
            </a:r>
            <a:r>
              <a:rPr lang="pt-BR" sz="1500" b="1" dirty="0">
                <a:solidFill>
                  <a:srgbClr val="663300"/>
                </a:solidFill>
              </a:rPr>
              <a:t>?</a:t>
            </a:r>
            <a:r>
              <a:rPr lang="cs-CZ" sz="1500" b="1" dirty="0">
                <a:solidFill>
                  <a:srgbClr val="663300"/>
                </a:solidFill>
              </a:rPr>
              <a:t> Pokud ne, v čem konkrétně </a:t>
            </a:r>
            <a:r>
              <a:rPr lang="cs-CZ" sz="1500" b="1" dirty="0" smtClean="0">
                <a:solidFill>
                  <a:srgbClr val="663300"/>
                </a:solidFill>
              </a:rPr>
              <a:t>…</a:t>
            </a:r>
          </a:p>
          <a:p>
            <a:pPr marL="720000" lvl="1" indent="-360000">
              <a:spcBef>
                <a:spcPts val="1200"/>
              </a:spcBef>
              <a:defRPr/>
            </a:pPr>
            <a:r>
              <a:rPr lang="cs-CZ" sz="1500" b="1" dirty="0">
                <a:solidFill>
                  <a:srgbClr val="663300"/>
                </a:solidFill>
              </a:rPr>
              <a:t>5.5 Je v Praze 5 dostatek …..</a:t>
            </a:r>
            <a:r>
              <a:rPr lang="pt-BR" sz="1500" b="1" dirty="0">
                <a:solidFill>
                  <a:srgbClr val="663300"/>
                </a:solidFill>
              </a:rPr>
              <a:t>?</a:t>
            </a:r>
            <a:r>
              <a:rPr lang="cs-CZ" sz="1500" b="1" dirty="0">
                <a:solidFill>
                  <a:srgbClr val="663300"/>
                </a:solidFill>
              </a:rPr>
              <a:t> Pokud ne,  ve které lokalitě by jich mělo být více </a:t>
            </a:r>
            <a:r>
              <a:rPr lang="cs-CZ" sz="1500" b="1" dirty="0" smtClean="0">
                <a:solidFill>
                  <a:srgbClr val="663300"/>
                </a:solidFill>
              </a:rPr>
              <a:t>…</a:t>
            </a:r>
            <a:endParaRPr lang="cs-CZ" sz="1500" b="1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30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0483857"/>
              </p:ext>
            </p:extLst>
          </p:nvPr>
        </p:nvGraphicFramePr>
        <p:xfrm>
          <a:off x="280095" y="4290218"/>
          <a:ext cx="3062113" cy="1670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3528" y="1186715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400" b="1" smtClean="0">
                <a:solidFill>
                  <a:srgbClr val="663300"/>
                </a:solidFill>
              </a:rPr>
              <a:t>Jak se občanům líbí jejich podoba?</a:t>
            </a:r>
            <a:endParaRPr lang="cs-CZ" sz="1400" b="1">
              <a:solidFill>
                <a:srgbClr val="663300"/>
              </a:solidFill>
            </a:endParaRPr>
          </a:p>
        </p:txBody>
      </p:sp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395536" y="3140968"/>
            <a:ext cx="283123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sz="1100" i="1" dirty="0">
                <a:solidFill>
                  <a:prstClr val="black"/>
                </a:solidFill>
              </a:rPr>
              <a:t>Q.7c Jak se Vám líbí současná podoba vánočních trhů na Andělu?</a:t>
            </a:r>
          </a:p>
        </p:txBody>
      </p:sp>
      <p:sp>
        <p:nvSpPr>
          <p:cNvPr id="7" name="Zaoblený obdélník 5"/>
          <p:cNvSpPr/>
          <p:nvPr/>
        </p:nvSpPr>
        <p:spPr>
          <a:xfrm>
            <a:off x="285750" y="188640"/>
            <a:ext cx="4718298" cy="35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000" b="1" dirty="0" smtClean="0">
                <a:solidFill>
                  <a:srgbClr val="FFFFFF"/>
                </a:solidFill>
              </a:rPr>
              <a:t>6. Postoj občanů k trhům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853" y="3769876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400" b="1" smtClean="0">
                <a:solidFill>
                  <a:srgbClr val="663300"/>
                </a:solidFill>
              </a:rPr>
              <a:t>Jsou vánoční trhy místem k nákupu zajímavých produktů?</a:t>
            </a:r>
            <a:endParaRPr lang="cs-CZ" sz="1400" b="1">
              <a:solidFill>
                <a:srgbClr val="663300"/>
              </a:solidFill>
            </a:endParaRPr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395536" y="5877272"/>
            <a:ext cx="283123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sz="1100" i="1" dirty="0">
                <a:solidFill>
                  <a:prstClr val="black"/>
                </a:solidFill>
              </a:rPr>
              <a:t>Q.7d Jsou tyto trhy pro Vás místem, kde můžete koupit zajímavé produkty?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980876" y="4344664"/>
            <a:ext cx="1231084" cy="38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FF0000"/>
                </a:solidFill>
                <a:latin typeface="Calibri"/>
              </a:rPr>
              <a:t>N</a:t>
            </a:r>
            <a:r>
              <a:rPr lang="cs-CZ" sz="1200" baseline="-25000" dirty="0" smtClean="0">
                <a:solidFill>
                  <a:srgbClr val="FF0000"/>
                </a:solidFill>
                <a:latin typeface="Calibri"/>
              </a:rPr>
              <a:t>12/2012</a:t>
            </a:r>
            <a:r>
              <a:rPr lang="en-US" sz="1200" dirty="0" smtClean="0">
                <a:solidFill>
                  <a:srgbClr val="FF0000"/>
                </a:solidFill>
                <a:latin typeface="Calibri"/>
              </a:rPr>
              <a:t> = 410</a:t>
            </a:r>
            <a:endParaRPr lang="cs-CZ" sz="1200" dirty="0" smtClean="0">
              <a:solidFill>
                <a:srgbClr val="FF0000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800" dirty="0" smtClean="0">
                <a:solidFill>
                  <a:srgbClr val="FF0000"/>
                </a:solidFill>
                <a:latin typeface="Calibri"/>
              </a:rPr>
              <a:t>Všichni respondenti</a:t>
            </a:r>
            <a:endParaRPr lang="en-US" sz="800" dirty="0" smtClea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60032" y="1052736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400" b="1" dirty="0" smtClean="0">
                <a:solidFill>
                  <a:srgbClr val="663300"/>
                </a:solidFill>
              </a:rPr>
              <a:t>Měly by být vánoční trhy do budoucna větší/menší/stejné</a:t>
            </a:r>
            <a:r>
              <a:rPr lang="pt-BR" sz="1400" b="1" dirty="0" smtClean="0">
                <a:solidFill>
                  <a:srgbClr val="663300"/>
                </a:solidFill>
              </a:rPr>
              <a:t>?</a:t>
            </a:r>
            <a:endParaRPr lang="cs-CZ" sz="1400" b="1" dirty="0">
              <a:solidFill>
                <a:srgbClr val="663300"/>
              </a:solidFill>
            </a:endParaRPr>
          </a:p>
        </p:txBody>
      </p:sp>
      <p:sp>
        <p:nvSpPr>
          <p:cNvPr id="16" name="Text Box 24"/>
          <p:cNvSpPr txBox="1">
            <a:spLocks noChangeArrowheads="1"/>
          </p:cNvSpPr>
          <p:nvPr/>
        </p:nvSpPr>
        <p:spPr bwMode="auto">
          <a:xfrm>
            <a:off x="5279848" y="4831508"/>
            <a:ext cx="283123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sz="1100" i="1" dirty="0">
                <a:solidFill>
                  <a:prstClr val="black"/>
                </a:solidFill>
              </a:rPr>
              <a:t>Q.7e Chtěl/a byste, aby tyto trhy byly ……..?</a:t>
            </a:r>
            <a:endParaRPr lang="pt-BR" sz="1100" i="1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668344" y="1320328"/>
            <a:ext cx="936104" cy="38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FF0000"/>
                </a:solidFill>
                <a:latin typeface="Calibri"/>
              </a:rPr>
              <a:t>N</a:t>
            </a:r>
            <a:r>
              <a:rPr lang="cs-CZ" sz="1200" baseline="-25000" dirty="0" smtClean="0">
                <a:solidFill>
                  <a:srgbClr val="FF0000"/>
                </a:solidFill>
                <a:latin typeface="Calibri"/>
              </a:rPr>
              <a:t>12/2012</a:t>
            </a:r>
            <a:r>
              <a:rPr lang="en-US" sz="1200" dirty="0" smtClean="0">
                <a:solidFill>
                  <a:srgbClr val="FF0000"/>
                </a:solidFill>
                <a:latin typeface="Calibri"/>
              </a:rPr>
              <a:t> = 410</a:t>
            </a:r>
            <a:endParaRPr lang="cs-CZ" sz="1200" dirty="0" smtClean="0">
              <a:solidFill>
                <a:srgbClr val="FF0000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800" dirty="0" smtClean="0">
                <a:solidFill>
                  <a:srgbClr val="FF0000"/>
                </a:solidFill>
                <a:latin typeface="Calibri"/>
              </a:rPr>
              <a:t>Všichni respondenti</a:t>
            </a:r>
            <a:endParaRPr lang="en-US" sz="800" dirty="0" smtClea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3528" y="764704"/>
            <a:ext cx="5076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b="1" dirty="0" smtClean="0">
                <a:solidFill>
                  <a:srgbClr val="663300"/>
                </a:solidFill>
              </a:rPr>
              <a:t>6.3 Současné </a:t>
            </a:r>
            <a:r>
              <a:rPr lang="cs-CZ" b="1" u="sng" dirty="0" smtClean="0">
                <a:solidFill>
                  <a:srgbClr val="663300"/>
                </a:solidFill>
              </a:rPr>
              <a:t>vánoční</a:t>
            </a:r>
            <a:r>
              <a:rPr lang="cs-CZ" b="1" dirty="0" smtClean="0">
                <a:solidFill>
                  <a:srgbClr val="663300"/>
                </a:solidFill>
              </a:rPr>
              <a:t> trhy na Andělu</a:t>
            </a:r>
            <a:endParaRPr lang="cs-CZ" b="1" dirty="0">
              <a:solidFill>
                <a:srgbClr val="6633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59832" y="1372068"/>
            <a:ext cx="9157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u="sng" dirty="0" smtClean="0">
                <a:solidFill>
                  <a:srgbClr val="0070C0"/>
                </a:solidFill>
              </a:rPr>
              <a:t>12/2012</a:t>
            </a:r>
            <a:endParaRPr lang="en-US" sz="1200" b="1" u="sng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15816" y="4016097"/>
            <a:ext cx="9157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u="sng" dirty="0" smtClean="0">
                <a:solidFill>
                  <a:srgbClr val="0070C0"/>
                </a:solidFill>
              </a:rPr>
              <a:t>12/2012</a:t>
            </a:r>
            <a:endParaRPr lang="en-US" sz="1200" b="1" u="sng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42497" y="1095069"/>
            <a:ext cx="9157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u="sng" dirty="0" smtClean="0">
                <a:solidFill>
                  <a:srgbClr val="0070C0"/>
                </a:solidFill>
              </a:rPr>
              <a:t>12/2012</a:t>
            </a:r>
            <a:endParaRPr lang="en-US" sz="1200" b="1" u="sng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077987" y="1680368"/>
            <a:ext cx="1231084" cy="38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FF0000"/>
                </a:solidFill>
                <a:latin typeface="Calibri"/>
              </a:rPr>
              <a:t>N</a:t>
            </a:r>
            <a:r>
              <a:rPr lang="cs-CZ" sz="1200" baseline="-25000" dirty="0" smtClean="0">
                <a:solidFill>
                  <a:srgbClr val="FF0000"/>
                </a:solidFill>
                <a:latin typeface="Calibri"/>
              </a:rPr>
              <a:t>12/2012</a:t>
            </a:r>
            <a:r>
              <a:rPr lang="en-US" sz="1200" dirty="0" smtClean="0">
                <a:solidFill>
                  <a:srgbClr val="FF0000"/>
                </a:solidFill>
                <a:latin typeface="Calibri"/>
              </a:rPr>
              <a:t> = 410</a:t>
            </a:r>
            <a:endParaRPr lang="cs-CZ" sz="1200" dirty="0" smtClean="0">
              <a:solidFill>
                <a:srgbClr val="FF0000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800" dirty="0" smtClean="0">
                <a:solidFill>
                  <a:srgbClr val="FF0000"/>
                </a:solidFill>
                <a:latin typeface="Calibri"/>
              </a:rPr>
              <a:t>Všichni respondenti</a:t>
            </a:r>
            <a:endParaRPr lang="en-US" sz="800" dirty="0" smtClean="0">
              <a:solidFill>
                <a:srgbClr val="FF0000"/>
              </a:solidFill>
              <a:latin typeface="Calibri"/>
            </a:endParaRPr>
          </a:p>
        </p:txBody>
      </p:sp>
      <p:graphicFrame>
        <p:nvGraphicFramePr>
          <p:cNvPr id="27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8772995"/>
              </p:ext>
            </p:extLst>
          </p:nvPr>
        </p:nvGraphicFramePr>
        <p:xfrm>
          <a:off x="285750" y="1614971"/>
          <a:ext cx="3062113" cy="1670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8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9396852"/>
              </p:ext>
            </p:extLst>
          </p:nvPr>
        </p:nvGraphicFramePr>
        <p:xfrm>
          <a:off x="4716016" y="2722954"/>
          <a:ext cx="4032448" cy="1977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9" name="Chart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6405506"/>
              </p:ext>
            </p:extLst>
          </p:nvPr>
        </p:nvGraphicFramePr>
        <p:xfrm>
          <a:off x="4794459" y="2169981"/>
          <a:ext cx="3665973" cy="826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30" name="Group 29"/>
          <p:cNvGrpSpPr/>
          <p:nvPr/>
        </p:nvGrpSpPr>
        <p:grpSpPr>
          <a:xfrm>
            <a:off x="5400092" y="1870608"/>
            <a:ext cx="2484278" cy="288043"/>
            <a:chOff x="3851920" y="4797152"/>
            <a:chExt cx="1224137" cy="288043"/>
          </a:xfrm>
        </p:grpSpPr>
        <p:sp>
          <p:nvSpPr>
            <p:cNvPr id="31" name="Left Arrow 30"/>
            <p:cNvSpPr/>
            <p:nvPr/>
          </p:nvSpPr>
          <p:spPr>
            <a:xfrm>
              <a:off x="3851920" y="4797152"/>
              <a:ext cx="479010" cy="288043"/>
            </a:xfrm>
            <a:prstGeom prst="leftArrow">
              <a:avLst/>
            </a:prstGeom>
            <a:gradFill>
              <a:gsLst>
                <a:gs pos="100000">
                  <a:srgbClr val="92D050"/>
                </a:gs>
                <a:gs pos="0">
                  <a:srgbClr val="9BBB59">
                    <a:lumMod val="20000"/>
                    <a:lumOff val="80000"/>
                  </a:srgbClr>
                </a:gs>
              </a:gsLst>
              <a:lin ang="10800000" scaled="1"/>
            </a:gra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 smtClean="0">
                  <a:solidFill>
                    <a:srgbClr val="000000"/>
                  </a:solidFill>
                </a:rPr>
                <a:t>v</a:t>
              </a:r>
              <a:r>
                <a:rPr lang="cs-CZ" sz="900" b="1" dirty="0" err="1" smtClean="0">
                  <a:solidFill>
                    <a:srgbClr val="000000"/>
                  </a:solidFill>
                </a:rPr>
                <a:t>ětší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  <p:sp>
          <p:nvSpPr>
            <p:cNvPr id="32" name="Right Arrow 31"/>
            <p:cNvSpPr/>
            <p:nvPr/>
          </p:nvSpPr>
          <p:spPr>
            <a:xfrm>
              <a:off x="4614788" y="4797152"/>
              <a:ext cx="461269" cy="288043"/>
            </a:xfrm>
            <a:prstGeom prst="rightArrow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rgbClr val="C0504D">
                    <a:lumMod val="20000"/>
                    <a:lumOff val="80000"/>
                  </a:srgb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900" b="1" dirty="0" smtClean="0">
                  <a:solidFill>
                    <a:srgbClr val="000000"/>
                  </a:solidFill>
                </a:rPr>
                <a:t>menší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6372200" y="1916832"/>
            <a:ext cx="576065" cy="190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>
                <a:solidFill>
                  <a:schemeClr val="tx1"/>
                </a:solidFill>
              </a:rPr>
              <a:t>stejné</a:t>
            </a:r>
            <a:endParaRPr lang="en-US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7094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475362"/>
              </p:ext>
            </p:extLst>
          </p:nvPr>
        </p:nvGraphicFramePr>
        <p:xfrm>
          <a:off x="532604" y="3506679"/>
          <a:ext cx="6127628" cy="29118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15460"/>
                <a:gridCol w="1512168"/>
              </a:tblGrid>
              <a:tr h="3199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Arial"/>
                          <a:ea typeface="Times New Roman"/>
                        </a:rPr>
                        <a:t>Venkovní sportovní akce např. pražský maraton, cyklistické jízdy a výlety, procházky po památkách, sportování na Císařské louce, v TJ Sokol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79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Arial"/>
                          <a:ea typeface="Times New Roman"/>
                        </a:rPr>
                        <a:t>Výstavy v </a:t>
                      </a:r>
                      <a:r>
                        <a:rPr lang="cs-CZ" sz="1000" b="1" dirty="0" err="1" smtClean="0">
                          <a:effectLst/>
                          <a:latin typeface="Arial"/>
                          <a:ea typeface="Times New Roman"/>
                        </a:rPr>
                        <a:t>Portheimce</a:t>
                      </a:r>
                      <a:r>
                        <a:rPr lang="cs-CZ" sz="1000" b="1" dirty="0" smtClean="0">
                          <a:effectLst/>
                          <a:latin typeface="Arial"/>
                          <a:ea typeface="Times New Roman"/>
                        </a:rPr>
                        <a:t> nebo na úřadu MČ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79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Arial"/>
                          <a:ea typeface="Times New Roman"/>
                        </a:rPr>
                        <a:t>Divadelní představení ve Švandově divadle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79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Arial"/>
                          <a:ea typeface="Times New Roman"/>
                        </a:rPr>
                        <a:t>Výstavy v Kinského zahradách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79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Arial"/>
                          <a:ea typeface="Times New Roman"/>
                        </a:rPr>
                        <a:t>Koncerty v Národním domě na Smíchově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79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Arial"/>
                          <a:ea typeface="Times New Roman"/>
                        </a:rPr>
                        <a:t>Jazzový festival JAZZ ON5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79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Arial"/>
                          <a:ea typeface="Times New Roman"/>
                        </a:rPr>
                        <a:t>Přednášky či konzultace v informačním centru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79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Arial"/>
                          <a:ea typeface="Times New Roman"/>
                        </a:rPr>
                        <a:t>Knihovny, kluby (pro seniory) – semináře, školení o PC pro seniory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79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Arial"/>
                          <a:ea typeface="Times New Roman"/>
                        </a:rPr>
                        <a:t>Týden nevládních neziskových organizací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79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 dirty="0" smtClean="0">
                          <a:effectLst/>
                          <a:latin typeface="Arial"/>
                          <a:ea typeface="Times New Roman"/>
                        </a:rPr>
                        <a:t>Noc</a:t>
                      </a:r>
                      <a:r>
                        <a:rPr lang="cs-CZ" sz="1000" b="1" baseline="0" dirty="0" smtClean="0">
                          <a:effectLst/>
                          <a:latin typeface="Arial"/>
                          <a:ea typeface="Times New Roman"/>
                        </a:rPr>
                        <a:t> literatury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6289269" y="2204864"/>
            <a:ext cx="244408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sz="1100" i="1" dirty="0" smtClean="0">
                <a:solidFill>
                  <a:prstClr val="black"/>
                </a:solidFill>
              </a:rPr>
              <a:t>Q.14 </a:t>
            </a:r>
            <a:r>
              <a:rPr lang="pl-PL" sz="1100" i="1" dirty="0">
                <a:solidFill>
                  <a:prstClr val="black"/>
                </a:solidFill>
              </a:rPr>
              <a:t>Podílíte se aktivně na občanském životě v Praze 5 tím, že ……</a:t>
            </a:r>
          </a:p>
        </p:txBody>
      </p:sp>
      <p:sp>
        <p:nvSpPr>
          <p:cNvPr id="19" name="Zaoblený obdélník 5"/>
          <p:cNvSpPr/>
          <p:nvPr/>
        </p:nvSpPr>
        <p:spPr>
          <a:xfrm>
            <a:off x="285750" y="188640"/>
            <a:ext cx="4430266" cy="35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000" b="1" dirty="0">
                <a:solidFill>
                  <a:srgbClr val="FFFFFF"/>
                </a:solidFill>
              </a:rPr>
              <a:t>7</a:t>
            </a:r>
            <a:r>
              <a:rPr lang="cs-CZ" sz="2000" b="1" dirty="0" smtClean="0">
                <a:solidFill>
                  <a:srgbClr val="FFFFFF"/>
                </a:solidFill>
              </a:rPr>
              <a:t>. Zapojení občanů do veřejných aktivit</a:t>
            </a:r>
            <a:endParaRPr lang="cs-CZ" sz="2000" b="1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745540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b="1" dirty="0">
                <a:solidFill>
                  <a:srgbClr val="663300"/>
                </a:solidFill>
              </a:rPr>
              <a:t>7</a:t>
            </a:r>
            <a:r>
              <a:rPr lang="cs-CZ" b="1" dirty="0" smtClean="0">
                <a:solidFill>
                  <a:srgbClr val="663300"/>
                </a:solidFill>
              </a:rPr>
              <a:t>.1 Jak se občané podílejí na veřejném životě v Praze 5</a:t>
            </a:r>
            <a:r>
              <a:rPr lang="pt-BR" b="1" dirty="0" smtClean="0">
                <a:solidFill>
                  <a:srgbClr val="663300"/>
                </a:solidFill>
              </a:rPr>
              <a:t>?</a:t>
            </a:r>
            <a:endParaRPr lang="cs-CZ" b="1" dirty="0">
              <a:solidFill>
                <a:srgbClr val="663300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106710"/>
              </p:ext>
            </p:extLst>
          </p:nvPr>
        </p:nvGraphicFramePr>
        <p:xfrm>
          <a:off x="395536" y="1363828"/>
          <a:ext cx="5400600" cy="12730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16424"/>
                <a:gridCol w="1584176"/>
              </a:tblGrid>
              <a:tr h="4243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 dirty="0" smtClean="0">
                          <a:effectLst/>
                          <a:latin typeface="Arial"/>
                          <a:ea typeface="Times New Roman"/>
                        </a:rPr>
                        <a:t>… jste </a:t>
                      </a:r>
                      <a:r>
                        <a:rPr lang="cs-CZ" sz="1000" b="1" dirty="0">
                          <a:effectLst/>
                          <a:latin typeface="Arial"/>
                          <a:ea typeface="Times New Roman"/>
                        </a:rPr>
                        <a:t>členem nějakého občanského sdružení (sociální, sportovní, politické </a:t>
                      </a:r>
                      <a:r>
                        <a:rPr lang="cs-CZ" sz="1000" b="1" dirty="0" smtClean="0">
                          <a:effectLst/>
                          <a:latin typeface="Arial"/>
                          <a:ea typeface="Times New Roman"/>
                        </a:rPr>
                        <a:t>..)?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43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 dirty="0" smtClean="0">
                          <a:effectLst/>
                          <a:latin typeface="Arial"/>
                          <a:ea typeface="Times New Roman"/>
                        </a:rPr>
                        <a:t>… sponzorujete </a:t>
                      </a:r>
                      <a:r>
                        <a:rPr lang="cs-CZ" sz="1000" b="1" dirty="0">
                          <a:effectLst/>
                          <a:latin typeface="Arial"/>
                          <a:ea typeface="Times New Roman"/>
                        </a:rPr>
                        <a:t>(školu, charitu, církev, občanské sdružení, konkrétní projekt v P5</a:t>
                      </a:r>
                      <a:r>
                        <a:rPr lang="cs-CZ" sz="1000" b="1" dirty="0" smtClean="0">
                          <a:effectLst/>
                          <a:latin typeface="Arial"/>
                          <a:ea typeface="Times New Roman"/>
                        </a:rPr>
                        <a:t>…?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43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 dirty="0" smtClean="0">
                          <a:effectLst/>
                          <a:latin typeface="Arial"/>
                          <a:ea typeface="Times New Roman"/>
                        </a:rPr>
                        <a:t>… jste </a:t>
                      </a:r>
                      <a:r>
                        <a:rPr lang="cs-CZ" sz="1000" b="1" dirty="0">
                          <a:effectLst/>
                          <a:latin typeface="Arial"/>
                          <a:ea typeface="Times New Roman"/>
                        </a:rPr>
                        <a:t>v aktivním kontaktu s radnicí (chodíte na semináře</a:t>
                      </a:r>
                      <a:r>
                        <a:rPr lang="cs-CZ" sz="1000" b="1" dirty="0" smtClean="0">
                          <a:effectLst/>
                          <a:latin typeface="Arial"/>
                          <a:ea typeface="Times New Roman"/>
                        </a:rPr>
                        <a:t>)?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323528" y="2780928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b="1" dirty="0">
                <a:solidFill>
                  <a:srgbClr val="663300"/>
                </a:solidFill>
              </a:rPr>
              <a:t>7</a:t>
            </a:r>
            <a:r>
              <a:rPr lang="cs-CZ" b="1" dirty="0" smtClean="0">
                <a:solidFill>
                  <a:srgbClr val="663300"/>
                </a:solidFill>
              </a:rPr>
              <a:t>.2 Zúčastnili se občané v posledním roce následujících akcí podporovaných radnicí</a:t>
            </a:r>
            <a:r>
              <a:rPr lang="pt-BR" b="1" dirty="0" smtClean="0">
                <a:solidFill>
                  <a:srgbClr val="663300"/>
                </a:solidFill>
              </a:rPr>
              <a:t>?</a:t>
            </a:r>
            <a:endParaRPr lang="cs-CZ" b="1" dirty="0">
              <a:solidFill>
                <a:srgbClr val="663300"/>
              </a:solidFill>
            </a:endParaRP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6948264" y="5201324"/>
            <a:ext cx="187220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sz="1100" i="1" dirty="0" smtClean="0">
                <a:solidFill>
                  <a:prstClr val="black"/>
                </a:solidFill>
              </a:rPr>
              <a:t>Q.15a </a:t>
            </a:r>
            <a:r>
              <a:rPr lang="pl-PL" sz="1100" i="1" dirty="0">
                <a:solidFill>
                  <a:prstClr val="black"/>
                </a:solidFill>
              </a:rPr>
              <a:t>Zúčastnil/a jste se v Praze 5 za poslední rok (popřípadě se šel/šla podívat) následujících společenských a komunitních akcí podporovaných radnicí:</a:t>
            </a:r>
          </a:p>
        </p:txBody>
      </p:sp>
      <p:graphicFrame>
        <p:nvGraphicFramePr>
          <p:cNvPr id="23" name="Chart 22"/>
          <p:cNvGraphicFramePr/>
          <p:nvPr>
            <p:extLst>
              <p:ext uri="{D42A27DB-BD31-4B8C-83A1-F6EECF244321}">
                <p14:modId xmlns:p14="http://schemas.microsoft.com/office/powerpoint/2010/main" val="3121117872"/>
              </p:ext>
            </p:extLst>
          </p:nvPr>
        </p:nvGraphicFramePr>
        <p:xfrm>
          <a:off x="4832893" y="2996952"/>
          <a:ext cx="2979467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906690" y="688225"/>
            <a:ext cx="1231084" cy="38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FF0000"/>
                </a:solidFill>
              </a:rPr>
              <a:t>N</a:t>
            </a:r>
            <a:r>
              <a:rPr lang="cs-CZ" sz="1200" baseline="-25000" dirty="0" smtClean="0">
                <a:solidFill>
                  <a:srgbClr val="FF0000"/>
                </a:solidFill>
              </a:rPr>
              <a:t>12/2012 </a:t>
            </a:r>
            <a:r>
              <a:rPr lang="en-US" sz="1200" dirty="0" smtClean="0">
                <a:solidFill>
                  <a:srgbClr val="FF0000"/>
                </a:solidFill>
                <a:latin typeface="Calibri"/>
              </a:rPr>
              <a:t>= 410</a:t>
            </a:r>
            <a:endParaRPr lang="cs-CZ" sz="1200" dirty="0" smtClean="0">
              <a:solidFill>
                <a:srgbClr val="FF0000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800" dirty="0" smtClean="0">
                <a:solidFill>
                  <a:srgbClr val="FF0000"/>
                </a:solidFill>
                <a:latin typeface="Calibri"/>
              </a:rPr>
              <a:t>Všichni respondenti</a:t>
            </a:r>
            <a:endParaRPr lang="en-US" sz="800" dirty="0" smtClea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308304" y="3192536"/>
            <a:ext cx="1231084" cy="38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FF0000"/>
                </a:solidFill>
              </a:rPr>
              <a:t>N</a:t>
            </a:r>
            <a:r>
              <a:rPr lang="cs-CZ" sz="1200" baseline="-25000" dirty="0" smtClean="0">
                <a:solidFill>
                  <a:srgbClr val="FF0000"/>
                </a:solidFill>
              </a:rPr>
              <a:t>12/2012 </a:t>
            </a:r>
            <a:r>
              <a:rPr lang="en-US" sz="1200" dirty="0" smtClean="0">
                <a:solidFill>
                  <a:srgbClr val="FF0000"/>
                </a:solidFill>
                <a:latin typeface="Calibri"/>
              </a:rPr>
              <a:t>= 410</a:t>
            </a:r>
            <a:endParaRPr lang="cs-CZ" sz="1200" dirty="0" smtClean="0">
              <a:solidFill>
                <a:srgbClr val="FF0000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800" dirty="0" smtClean="0">
                <a:solidFill>
                  <a:srgbClr val="FF0000"/>
                </a:solidFill>
                <a:latin typeface="Calibri"/>
              </a:rPr>
              <a:t>Všichni respondenti</a:t>
            </a:r>
            <a:endParaRPr lang="en-US" sz="800" dirty="0" smtClean="0">
              <a:solidFill>
                <a:srgbClr val="FF0000"/>
              </a:solidFill>
              <a:latin typeface="Calibri"/>
            </a:endParaRPr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693813479"/>
              </p:ext>
            </p:extLst>
          </p:nvPr>
        </p:nvGraphicFramePr>
        <p:xfrm>
          <a:off x="3909889" y="692696"/>
          <a:ext cx="3254399" cy="2067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0538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359169"/>
              </p:ext>
            </p:extLst>
          </p:nvPr>
        </p:nvGraphicFramePr>
        <p:xfrm>
          <a:off x="827584" y="1772816"/>
          <a:ext cx="7128792" cy="23042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48272"/>
                <a:gridCol w="4680520"/>
              </a:tblGrid>
              <a:tr h="46085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Arial"/>
                          <a:ea typeface="Times New Roman"/>
                        </a:rPr>
                        <a:t>… v </a:t>
                      </a:r>
                      <a:r>
                        <a:rPr lang="cs-CZ" sz="1200" b="1" dirty="0">
                          <a:effectLst/>
                          <a:latin typeface="Arial"/>
                          <a:ea typeface="Times New Roman"/>
                        </a:rPr>
                        <a:t>oblasti sportu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085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Arial"/>
                          <a:ea typeface="Times New Roman"/>
                        </a:rPr>
                        <a:t>… společenské </a:t>
                      </a:r>
                      <a:r>
                        <a:rPr lang="cs-CZ" sz="1200" b="1" dirty="0">
                          <a:effectLst/>
                          <a:latin typeface="Arial"/>
                          <a:ea typeface="Times New Roman"/>
                        </a:rPr>
                        <a:t>a kulturní akce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085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Arial"/>
                          <a:ea typeface="Times New Roman"/>
                        </a:rPr>
                        <a:t>… akce </a:t>
                      </a:r>
                      <a:r>
                        <a:rPr lang="cs-CZ" sz="1200" b="1" dirty="0">
                          <a:effectLst/>
                          <a:latin typeface="Arial"/>
                          <a:ea typeface="Times New Roman"/>
                        </a:rPr>
                        <a:t>na vodě (na Vltavě)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085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Arial"/>
                          <a:ea typeface="Times New Roman"/>
                        </a:rPr>
                        <a:t>… pouliční </a:t>
                      </a:r>
                      <a:r>
                        <a:rPr lang="cs-CZ" sz="1200" b="1" dirty="0">
                          <a:effectLst/>
                          <a:latin typeface="Arial"/>
                          <a:ea typeface="Times New Roman"/>
                        </a:rPr>
                        <a:t>slavnosti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085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Arial"/>
                          <a:ea typeface="Times New Roman"/>
                        </a:rPr>
                        <a:t>… trhy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2905392948"/>
              </p:ext>
            </p:extLst>
          </p:nvPr>
        </p:nvGraphicFramePr>
        <p:xfrm>
          <a:off x="3347864" y="836712"/>
          <a:ext cx="5137627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4644008" y="4725144"/>
            <a:ext cx="259228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sz="1100" i="1" dirty="0" smtClean="0">
                <a:solidFill>
                  <a:prstClr val="black"/>
                </a:solidFill>
              </a:rPr>
              <a:t>Q.15b </a:t>
            </a:r>
            <a:r>
              <a:rPr lang="pl-PL" sz="1100" i="1" dirty="0">
                <a:solidFill>
                  <a:prstClr val="black"/>
                </a:solidFill>
              </a:rPr>
              <a:t>Jaký typ akcí by měla radnice do budoucna více podporovat?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528" y="745540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b="1" dirty="0">
                <a:solidFill>
                  <a:srgbClr val="663300"/>
                </a:solidFill>
              </a:rPr>
              <a:t>7</a:t>
            </a:r>
            <a:r>
              <a:rPr lang="cs-CZ" b="1" dirty="0" smtClean="0">
                <a:solidFill>
                  <a:srgbClr val="663300"/>
                </a:solidFill>
              </a:rPr>
              <a:t>.3 Jaký typ akcí by měla radnice více podporovat</a:t>
            </a:r>
            <a:r>
              <a:rPr lang="pt-BR" b="1" dirty="0" smtClean="0">
                <a:solidFill>
                  <a:srgbClr val="663300"/>
                </a:solidFill>
              </a:rPr>
              <a:t>?</a:t>
            </a:r>
            <a:endParaRPr lang="cs-CZ" b="1" dirty="0">
              <a:solidFill>
                <a:srgbClr val="663300"/>
              </a:solidFill>
            </a:endParaRPr>
          </a:p>
        </p:txBody>
      </p:sp>
      <p:sp>
        <p:nvSpPr>
          <p:cNvPr id="10" name="Zaoblený obdélník 5"/>
          <p:cNvSpPr/>
          <p:nvPr/>
        </p:nvSpPr>
        <p:spPr>
          <a:xfrm>
            <a:off x="285750" y="188640"/>
            <a:ext cx="4430266" cy="35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000" b="1" dirty="0">
                <a:solidFill>
                  <a:srgbClr val="FFFFFF"/>
                </a:solidFill>
              </a:rPr>
              <a:t>7</a:t>
            </a:r>
            <a:r>
              <a:rPr lang="cs-CZ" sz="2000" b="1" dirty="0" smtClean="0">
                <a:solidFill>
                  <a:srgbClr val="FFFFFF"/>
                </a:solidFill>
              </a:rPr>
              <a:t>. Zapojení občanů do veřejných aktivit</a:t>
            </a:r>
            <a:endParaRPr lang="cs-CZ" sz="2000" b="1" dirty="0">
              <a:solidFill>
                <a:srgbClr val="FFFFFF"/>
              </a:solidFill>
            </a:endParaRPr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3866998896"/>
              </p:ext>
            </p:extLst>
          </p:nvPr>
        </p:nvGraphicFramePr>
        <p:xfrm>
          <a:off x="2339752" y="836712"/>
          <a:ext cx="2965300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3563888" y="4077072"/>
            <a:ext cx="1224136" cy="288043"/>
            <a:chOff x="3851920" y="4797152"/>
            <a:chExt cx="1224136" cy="288043"/>
          </a:xfrm>
        </p:grpSpPr>
        <p:sp>
          <p:nvSpPr>
            <p:cNvPr id="12" name="Left Arrow 11"/>
            <p:cNvSpPr/>
            <p:nvPr/>
          </p:nvSpPr>
          <p:spPr>
            <a:xfrm>
              <a:off x="3851920" y="4797152"/>
              <a:ext cx="622815" cy="288043"/>
            </a:xfrm>
            <a:prstGeom prst="leftArrow">
              <a:avLst/>
            </a:prstGeom>
            <a:gradFill>
              <a:gsLst>
                <a:gs pos="100000">
                  <a:srgbClr val="92D050"/>
                </a:gs>
                <a:gs pos="0">
                  <a:srgbClr val="9BBB59">
                    <a:lumMod val="20000"/>
                    <a:lumOff val="80000"/>
                  </a:srgbClr>
                </a:gs>
              </a:gsLst>
              <a:lin ang="10800000" scaled="1"/>
            </a:gra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900" b="1" dirty="0" smtClean="0">
                  <a:solidFill>
                    <a:srgbClr val="000000"/>
                  </a:solidFill>
                </a:rPr>
                <a:t>ANO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4494220" y="4797152"/>
              <a:ext cx="581836" cy="288043"/>
            </a:xfrm>
            <a:prstGeom prst="rightArrow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rgbClr val="C0504D">
                    <a:lumMod val="20000"/>
                    <a:lumOff val="80000"/>
                  </a:srgb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900" b="1" dirty="0" smtClean="0">
                  <a:solidFill>
                    <a:srgbClr val="000000"/>
                  </a:solidFill>
                </a:rPr>
                <a:t>NE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373364" y="476672"/>
            <a:ext cx="1231084" cy="38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FF0000"/>
                </a:solidFill>
              </a:rPr>
              <a:t>N</a:t>
            </a:r>
            <a:r>
              <a:rPr lang="cs-CZ" sz="1200" baseline="-25000" dirty="0" smtClean="0">
                <a:solidFill>
                  <a:srgbClr val="FF0000"/>
                </a:solidFill>
              </a:rPr>
              <a:t>12/2012 </a:t>
            </a:r>
            <a:r>
              <a:rPr lang="en-US" sz="1200" dirty="0" smtClean="0">
                <a:solidFill>
                  <a:srgbClr val="FF0000"/>
                </a:solidFill>
                <a:latin typeface="Calibri"/>
              </a:rPr>
              <a:t>= 410</a:t>
            </a:r>
            <a:endParaRPr lang="cs-CZ" sz="1200" dirty="0" smtClean="0">
              <a:solidFill>
                <a:srgbClr val="FF0000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800" dirty="0" smtClean="0">
                <a:solidFill>
                  <a:srgbClr val="FF0000"/>
                </a:solidFill>
                <a:latin typeface="Calibri"/>
              </a:rPr>
              <a:t>Všichni respondenti</a:t>
            </a:r>
            <a:endParaRPr lang="en-US" sz="800" dirty="0" smtClea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20072" y="1268760"/>
            <a:ext cx="2067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u="sng" dirty="0" smtClean="0">
                <a:solidFill>
                  <a:srgbClr val="0070C0"/>
                </a:solidFill>
              </a:rPr>
              <a:t>Pouze kolo 12/2012</a:t>
            </a:r>
            <a:endParaRPr lang="en-US" sz="1200" b="1" u="sng" dirty="0">
              <a:solidFill>
                <a:srgbClr val="0070C0"/>
              </a:solidFill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762530"/>
              </p:ext>
            </p:extLst>
          </p:nvPr>
        </p:nvGraphicFramePr>
        <p:xfrm>
          <a:off x="755576" y="4581128"/>
          <a:ext cx="2927970" cy="1686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5842"/>
                <a:gridCol w="576064"/>
                <a:gridCol w="576064"/>
              </a:tblGrid>
              <a:tr h="304476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000" b="0" i="0" u="none" strike="noStrike" kern="1200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Jaké jiné akce občané spontánně navrhovali</a:t>
                      </a:r>
                    </a:p>
                  </a:txBody>
                  <a:tcPr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 respondentů</a:t>
                      </a:r>
                    </a:p>
                  </a:txBody>
                  <a:tcPr marL="0" marR="0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% respondentů</a:t>
                      </a:r>
                    </a:p>
                  </a:txBody>
                  <a:tcPr marL="0" marR="0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72724"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Sváteční slavnosti, poutě</a:t>
                      </a:r>
                      <a:endParaRPr lang="cs-CZ" sz="8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8</a:t>
                      </a:r>
                      <a:endParaRPr lang="cs-CZ" sz="8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2,0</a:t>
                      </a:r>
                      <a:endParaRPr lang="cs-CZ" sz="8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</a:tr>
              <a:tr h="172724"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Koncerty</a:t>
                      </a:r>
                      <a:endParaRPr lang="cs-CZ" sz="8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6</a:t>
                      </a:r>
                      <a:endParaRPr lang="cs-CZ" sz="8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1,5</a:t>
                      </a:r>
                      <a:endParaRPr lang="cs-CZ" sz="8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</a:tr>
              <a:tr h="172724"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Instalace laviček</a:t>
                      </a:r>
                      <a:endParaRPr lang="cs-CZ" sz="8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5</a:t>
                      </a:r>
                      <a:endParaRPr lang="cs-CZ" sz="8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1,2</a:t>
                      </a:r>
                      <a:endParaRPr lang="cs-CZ" sz="8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</a:tr>
              <a:tr h="172724"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Akce pro děti a mládež</a:t>
                      </a:r>
                      <a:endParaRPr lang="cs-CZ" sz="8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4</a:t>
                      </a:r>
                      <a:endParaRPr lang="cs-CZ" sz="8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1,0</a:t>
                      </a:r>
                      <a:endParaRPr lang="cs-CZ" sz="8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</a:tr>
              <a:tr h="172724"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Boj proti drogám</a:t>
                      </a:r>
                      <a:endParaRPr lang="cs-CZ" sz="8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3</a:t>
                      </a:r>
                      <a:endParaRPr lang="cs-CZ" sz="8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0,7</a:t>
                      </a:r>
                      <a:endParaRPr lang="cs-CZ" sz="8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</a:tr>
              <a:tr h="172724"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Vzdělávací projekty ve školách</a:t>
                      </a:r>
                      <a:endParaRPr lang="cs-CZ" sz="8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3</a:t>
                      </a:r>
                      <a:endParaRPr lang="cs-CZ" sz="8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0,7</a:t>
                      </a:r>
                      <a:endParaRPr lang="cs-CZ" sz="8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</a:tr>
              <a:tr h="172724"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Bezpečnostní akce</a:t>
                      </a:r>
                      <a:endParaRPr lang="cs-CZ" sz="8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3</a:t>
                      </a:r>
                      <a:endParaRPr lang="cs-CZ" sz="8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0,7</a:t>
                      </a:r>
                      <a:endParaRPr lang="cs-CZ" sz="8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</a:tr>
              <a:tr h="172724"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Sociální programy</a:t>
                      </a:r>
                      <a:endParaRPr lang="cs-CZ" sz="8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3</a:t>
                      </a:r>
                      <a:endParaRPr lang="cs-CZ" sz="8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noProof="0" dirty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0,7</a:t>
                      </a:r>
                      <a:endParaRPr lang="cs-CZ" sz="800" b="0" i="0" u="none" strike="noStrike" noProof="0" dirty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755576" y="4149080"/>
            <a:ext cx="2376264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200" b="1" dirty="0" smtClean="0">
                <a:solidFill>
                  <a:srgbClr val="663300"/>
                </a:solidFill>
              </a:rPr>
              <a:t>Další navrhované akce ...</a:t>
            </a:r>
          </a:p>
          <a:p>
            <a:r>
              <a:rPr lang="cs-CZ" sz="1000" dirty="0">
                <a:solidFill>
                  <a:srgbClr val="663300"/>
                </a:solidFill>
              </a:rPr>
              <a:t>(spontánně jmenované</a:t>
            </a:r>
            <a:r>
              <a:rPr lang="cs-CZ" sz="1000" dirty="0" smtClean="0">
                <a:solidFill>
                  <a:srgbClr val="663300"/>
                </a:solidFill>
              </a:rPr>
              <a:t>)</a:t>
            </a:r>
            <a:endParaRPr lang="cs-CZ" sz="1000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64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3970660120"/>
              </p:ext>
            </p:extLst>
          </p:nvPr>
        </p:nvGraphicFramePr>
        <p:xfrm>
          <a:off x="3995936" y="764704"/>
          <a:ext cx="5137627" cy="4948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475903" y="5805264"/>
            <a:ext cx="813271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sz="1100" i="1" dirty="0" smtClean="0">
                <a:solidFill>
                  <a:prstClr val="black"/>
                </a:solidFill>
              </a:rPr>
              <a:t>Q.16 </a:t>
            </a:r>
            <a:r>
              <a:rPr lang="pl-PL" sz="1100" i="1" dirty="0">
                <a:solidFill>
                  <a:prstClr val="black"/>
                </a:solidFill>
              </a:rPr>
              <a:t>Pokud radnice Prahy 5 vyhlásí akce týkající se následujících oblastí, měl/a byste zájem na nich aktivně spolupracovat ….?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528" y="745540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b="1" dirty="0">
                <a:solidFill>
                  <a:srgbClr val="663300"/>
                </a:solidFill>
              </a:rPr>
              <a:t>7</a:t>
            </a:r>
            <a:r>
              <a:rPr lang="cs-CZ" b="1" dirty="0" smtClean="0">
                <a:solidFill>
                  <a:srgbClr val="663300"/>
                </a:solidFill>
              </a:rPr>
              <a:t>.4 Mají občané zájem aktivně spolupracovat na akcích v následujících oblastech</a:t>
            </a:r>
            <a:r>
              <a:rPr lang="pt-BR" b="1" dirty="0" smtClean="0">
                <a:solidFill>
                  <a:srgbClr val="663300"/>
                </a:solidFill>
              </a:rPr>
              <a:t>?</a:t>
            </a:r>
            <a:endParaRPr lang="cs-CZ" b="1" dirty="0">
              <a:solidFill>
                <a:srgbClr val="663300"/>
              </a:solidFill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141087"/>
              </p:ext>
            </p:extLst>
          </p:nvPr>
        </p:nvGraphicFramePr>
        <p:xfrm>
          <a:off x="285750" y="1942476"/>
          <a:ext cx="8318698" cy="35747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68619"/>
                <a:gridCol w="4750079"/>
              </a:tblGrid>
              <a:tr h="510679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Bezpečnosti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0679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Školství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0679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Sportu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0679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Kultury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0679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Ochrany památek Prahy 5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0679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Plánování výstavby (nový územní plán, studie  rozvoje  - Smíchov Jih,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0679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Ochrany přírodního prostředí (ochranu PP prokopské údolí, Šalamounka, ….)</a:t>
                      </a: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Zaoblený obdélník 5"/>
          <p:cNvSpPr/>
          <p:nvPr/>
        </p:nvSpPr>
        <p:spPr>
          <a:xfrm>
            <a:off x="285750" y="188640"/>
            <a:ext cx="4430266" cy="35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000" b="1" dirty="0">
                <a:solidFill>
                  <a:srgbClr val="FFFFFF"/>
                </a:solidFill>
              </a:rPr>
              <a:t>7</a:t>
            </a:r>
            <a:r>
              <a:rPr lang="cs-CZ" sz="2000" b="1" dirty="0" smtClean="0">
                <a:solidFill>
                  <a:srgbClr val="FFFFFF"/>
                </a:solidFill>
              </a:rPr>
              <a:t>. Zapojení občanů do veřejných aktivit</a:t>
            </a:r>
            <a:endParaRPr lang="cs-CZ" sz="2000" b="1" dirty="0">
              <a:solidFill>
                <a:srgbClr val="FFFFFF"/>
              </a:solidFill>
            </a:endParaRPr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366754335"/>
              </p:ext>
            </p:extLst>
          </p:nvPr>
        </p:nvGraphicFramePr>
        <p:xfrm>
          <a:off x="2987824" y="764704"/>
          <a:ext cx="2965300" cy="4948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4211960" y="5445224"/>
            <a:ext cx="1224136" cy="288043"/>
            <a:chOff x="3851920" y="4797152"/>
            <a:chExt cx="1224136" cy="288043"/>
          </a:xfrm>
        </p:grpSpPr>
        <p:sp>
          <p:nvSpPr>
            <p:cNvPr id="12" name="Left Arrow 11"/>
            <p:cNvSpPr/>
            <p:nvPr/>
          </p:nvSpPr>
          <p:spPr>
            <a:xfrm>
              <a:off x="3851920" y="4797152"/>
              <a:ext cx="622815" cy="288043"/>
            </a:xfrm>
            <a:prstGeom prst="leftArrow">
              <a:avLst/>
            </a:prstGeom>
            <a:gradFill>
              <a:gsLst>
                <a:gs pos="100000">
                  <a:srgbClr val="92D050"/>
                </a:gs>
                <a:gs pos="0">
                  <a:srgbClr val="9BBB59">
                    <a:lumMod val="20000"/>
                    <a:lumOff val="80000"/>
                  </a:srgbClr>
                </a:gs>
              </a:gsLst>
              <a:lin ang="10800000" scaled="1"/>
            </a:gra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900" b="1" dirty="0" smtClean="0">
                  <a:solidFill>
                    <a:srgbClr val="000000"/>
                  </a:solidFill>
                </a:rPr>
                <a:t>ANO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4494220" y="4797152"/>
              <a:ext cx="581836" cy="288043"/>
            </a:xfrm>
            <a:prstGeom prst="rightArrow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rgbClr val="C0504D">
                    <a:lumMod val="20000"/>
                    <a:lumOff val="80000"/>
                  </a:srgb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900" b="1" dirty="0" smtClean="0">
                  <a:solidFill>
                    <a:srgbClr val="000000"/>
                  </a:solidFill>
                </a:rPr>
                <a:t>NE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373364" y="476672"/>
            <a:ext cx="1231084" cy="38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FF0000"/>
                </a:solidFill>
              </a:rPr>
              <a:t>N</a:t>
            </a:r>
            <a:r>
              <a:rPr lang="cs-CZ" sz="1200" baseline="-25000" dirty="0" smtClean="0">
                <a:solidFill>
                  <a:srgbClr val="FF0000"/>
                </a:solidFill>
              </a:rPr>
              <a:t>12/2012 </a:t>
            </a:r>
            <a:r>
              <a:rPr lang="en-US" sz="1200" dirty="0" smtClean="0">
                <a:solidFill>
                  <a:srgbClr val="FF0000"/>
                </a:solidFill>
                <a:latin typeface="Calibri"/>
              </a:rPr>
              <a:t>= 410</a:t>
            </a:r>
            <a:endParaRPr lang="cs-CZ" sz="1200" dirty="0" smtClean="0">
              <a:solidFill>
                <a:srgbClr val="FF0000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800" dirty="0" smtClean="0">
                <a:solidFill>
                  <a:srgbClr val="FF0000"/>
                </a:solidFill>
                <a:latin typeface="Calibri"/>
              </a:rPr>
              <a:t>Všichni respondenti</a:t>
            </a:r>
            <a:endParaRPr lang="en-US" sz="800" dirty="0" smtClea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68144" y="1412776"/>
            <a:ext cx="2067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u="sng" dirty="0" smtClean="0">
                <a:solidFill>
                  <a:srgbClr val="0070C0"/>
                </a:solidFill>
              </a:rPr>
              <a:t>Pouze kolo 12/2012</a:t>
            </a:r>
            <a:endParaRPr lang="en-US" sz="12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3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205358" y="5517232"/>
            <a:ext cx="488701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sz="1100" i="1" dirty="0">
                <a:solidFill>
                  <a:prstClr val="black"/>
                </a:solidFill>
              </a:rPr>
              <a:t>Q.19 Byli byste ochotni podávat radnici informace o závadách a nedostatcích při zajištění údržby veřejných ploch prostřednictvím MMS (odvoz odpadu, úklid sněhu, nebezpečná místa, apod.)?</a:t>
            </a:r>
            <a:endParaRPr lang="cs-CZ" sz="1100" i="1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764704"/>
            <a:ext cx="7075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b="1" dirty="0" smtClean="0">
                <a:solidFill>
                  <a:srgbClr val="663300"/>
                </a:solidFill>
              </a:rPr>
              <a:t>7.5 Zájem občanů o možnost poskytovat radnici informace o závadách a nedostatcích skrze MMS službu</a:t>
            </a:r>
            <a:endParaRPr lang="cs-CZ" b="1" dirty="0">
              <a:solidFill>
                <a:srgbClr val="663300"/>
              </a:solidFill>
            </a:endParaRPr>
          </a:p>
        </p:txBody>
      </p:sp>
      <p:graphicFrame>
        <p:nvGraphicFramePr>
          <p:cNvPr id="6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5020196"/>
              </p:ext>
            </p:extLst>
          </p:nvPr>
        </p:nvGraphicFramePr>
        <p:xfrm>
          <a:off x="505738" y="1411036"/>
          <a:ext cx="4286249" cy="3818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27169" y="1558135"/>
            <a:ext cx="9157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u="sng" dirty="0" smtClean="0">
                <a:solidFill>
                  <a:srgbClr val="0070C0"/>
                </a:solidFill>
              </a:rPr>
              <a:t>12/2012</a:t>
            </a:r>
            <a:endParaRPr lang="en-US" sz="1200" b="1" u="sng" dirty="0">
              <a:solidFill>
                <a:srgbClr val="0070C0"/>
              </a:solidFill>
            </a:endParaRPr>
          </a:p>
        </p:txBody>
      </p:sp>
      <p:sp>
        <p:nvSpPr>
          <p:cNvPr id="8" name="Zaoblený obdélník 5"/>
          <p:cNvSpPr/>
          <p:nvPr/>
        </p:nvSpPr>
        <p:spPr>
          <a:xfrm>
            <a:off x="285750" y="188640"/>
            <a:ext cx="4430266" cy="35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000" b="1" dirty="0">
                <a:solidFill>
                  <a:srgbClr val="FFFFFF"/>
                </a:solidFill>
              </a:rPr>
              <a:t>7</a:t>
            </a:r>
            <a:r>
              <a:rPr lang="cs-CZ" sz="2000" b="1" dirty="0" smtClean="0">
                <a:solidFill>
                  <a:srgbClr val="FFFFFF"/>
                </a:solidFill>
              </a:rPr>
              <a:t>. Zapojení občanů do veřejných aktivit</a:t>
            </a:r>
            <a:endParaRPr lang="cs-CZ" sz="2000" b="1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888585" y="1835134"/>
            <a:ext cx="1231084" cy="38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FF0000"/>
                </a:solidFill>
              </a:rPr>
              <a:t>N</a:t>
            </a:r>
            <a:r>
              <a:rPr lang="cs-CZ" sz="1200" baseline="-25000" dirty="0" smtClean="0">
                <a:solidFill>
                  <a:srgbClr val="FF0000"/>
                </a:solidFill>
              </a:rPr>
              <a:t>12/2012 </a:t>
            </a:r>
            <a:r>
              <a:rPr lang="en-US" sz="1200" dirty="0" smtClean="0">
                <a:solidFill>
                  <a:srgbClr val="FF0000"/>
                </a:solidFill>
                <a:latin typeface="Calibri"/>
              </a:rPr>
              <a:t>= 410</a:t>
            </a:r>
            <a:endParaRPr lang="cs-CZ" sz="1200" dirty="0" smtClean="0">
              <a:solidFill>
                <a:srgbClr val="FF0000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800" dirty="0" smtClean="0">
                <a:solidFill>
                  <a:srgbClr val="FF0000"/>
                </a:solidFill>
                <a:latin typeface="Calibri"/>
              </a:rPr>
              <a:t>Všichni respondenti</a:t>
            </a:r>
            <a:endParaRPr lang="en-US" sz="800" dirty="0" smtClean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058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0663690"/>
              </p:ext>
            </p:extLst>
          </p:nvPr>
        </p:nvGraphicFramePr>
        <p:xfrm>
          <a:off x="500034" y="795563"/>
          <a:ext cx="3643338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8546824"/>
              </p:ext>
            </p:extLst>
          </p:nvPr>
        </p:nvGraphicFramePr>
        <p:xfrm>
          <a:off x="4527971" y="908646"/>
          <a:ext cx="4450606" cy="2768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272" name="TextBox 9"/>
          <p:cNvSpPr txBox="1">
            <a:spLocks noChangeArrowheads="1"/>
          </p:cNvSpPr>
          <p:nvPr/>
        </p:nvSpPr>
        <p:spPr bwMode="auto">
          <a:xfrm>
            <a:off x="4500562" y="662635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663300"/>
                </a:solidFill>
                <a:latin typeface="Calibri"/>
              </a:defRPr>
            </a:lvl1pPr>
          </a:lstStyle>
          <a:p>
            <a:r>
              <a:rPr lang="cs-CZ" dirty="0"/>
              <a:t>8</a:t>
            </a:r>
            <a:r>
              <a:rPr lang="en-US" dirty="0" smtClean="0"/>
              <a:t>.2 </a:t>
            </a:r>
            <a:r>
              <a:rPr lang="cs-CZ" dirty="0"/>
              <a:t>Věk</a:t>
            </a:r>
            <a:endParaRPr lang="en-US" dirty="0"/>
          </a:p>
        </p:txBody>
      </p:sp>
      <p:sp>
        <p:nvSpPr>
          <p:cNvPr id="11276" name="TextBox 16"/>
          <p:cNvSpPr txBox="1">
            <a:spLocks noChangeArrowheads="1"/>
          </p:cNvSpPr>
          <p:nvPr/>
        </p:nvSpPr>
        <p:spPr bwMode="auto">
          <a:xfrm>
            <a:off x="500034" y="662635"/>
            <a:ext cx="13356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663300"/>
                </a:solidFill>
                <a:latin typeface="Calibri"/>
              </a:defRPr>
            </a:lvl1pPr>
          </a:lstStyle>
          <a:p>
            <a:r>
              <a:rPr lang="cs-CZ" dirty="0"/>
              <a:t>8</a:t>
            </a:r>
            <a:r>
              <a:rPr lang="en-US" dirty="0" smtClean="0"/>
              <a:t>.1 </a:t>
            </a:r>
            <a:r>
              <a:rPr lang="cs-CZ" dirty="0"/>
              <a:t>Pohlaví</a:t>
            </a:r>
            <a:endParaRPr lang="en-US" dirty="0"/>
          </a:p>
        </p:txBody>
      </p:sp>
      <p:sp>
        <p:nvSpPr>
          <p:cNvPr id="20" name="TextBox 16"/>
          <p:cNvSpPr txBox="1">
            <a:spLocks noChangeArrowheads="1"/>
          </p:cNvSpPr>
          <p:nvPr/>
        </p:nvSpPr>
        <p:spPr bwMode="auto">
          <a:xfrm>
            <a:off x="6477200" y="910807"/>
            <a:ext cx="1981200" cy="261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100" dirty="0" smtClean="0">
                <a:latin typeface="Calibri" pitchFamily="34" charset="0"/>
              </a:rPr>
              <a:t>Průměrný věk</a:t>
            </a:r>
            <a:r>
              <a:rPr lang="en-US" sz="1100" dirty="0" smtClean="0">
                <a:latin typeface="Calibri" pitchFamily="34" charset="0"/>
              </a:rPr>
              <a:t>: </a:t>
            </a:r>
            <a:r>
              <a:rPr lang="cs-CZ" sz="1100" dirty="0" smtClean="0">
                <a:latin typeface="Calibri" pitchFamily="34" charset="0"/>
              </a:rPr>
              <a:t>45,</a:t>
            </a:r>
            <a:r>
              <a:rPr lang="en-US" sz="1100" dirty="0" smtClean="0">
                <a:latin typeface="Calibri" pitchFamily="34" charset="0"/>
              </a:rPr>
              <a:t>7</a:t>
            </a:r>
            <a:r>
              <a:rPr lang="cs-CZ" sz="1100" dirty="0" smtClean="0">
                <a:latin typeface="Calibri" pitchFamily="34" charset="0"/>
              </a:rPr>
              <a:t> let</a:t>
            </a:r>
            <a:endParaRPr lang="en-US" sz="1100" dirty="0">
              <a:latin typeface="Calibri" pitchFamily="34" charset="0"/>
            </a:endParaRPr>
          </a:p>
        </p:txBody>
      </p:sp>
      <p:graphicFrame>
        <p:nvGraphicFramePr>
          <p:cNvPr id="14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4703355"/>
              </p:ext>
            </p:extLst>
          </p:nvPr>
        </p:nvGraphicFramePr>
        <p:xfrm>
          <a:off x="179512" y="3717032"/>
          <a:ext cx="4248472" cy="2624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TextBox 20"/>
          <p:cNvSpPr txBox="1">
            <a:spLocks noChangeArrowheads="1"/>
          </p:cNvSpPr>
          <p:nvPr/>
        </p:nvSpPr>
        <p:spPr bwMode="auto">
          <a:xfrm>
            <a:off x="500034" y="3739234"/>
            <a:ext cx="29918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663300"/>
                </a:solidFill>
                <a:latin typeface="Calibri"/>
              </a:defRPr>
            </a:lvl1pPr>
          </a:lstStyle>
          <a:p>
            <a:r>
              <a:rPr lang="cs-CZ" dirty="0"/>
              <a:t>8</a:t>
            </a:r>
            <a:r>
              <a:rPr lang="en-US" dirty="0" smtClean="0"/>
              <a:t>.3 </a:t>
            </a:r>
            <a:r>
              <a:rPr lang="cs-CZ" dirty="0" smtClean="0"/>
              <a:t>Nejvyšší dosažené vzdělání</a:t>
            </a:r>
            <a:endParaRPr lang="en-US" dirty="0"/>
          </a:p>
        </p:txBody>
      </p:sp>
      <p:graphicFrame>
        <p:nvGraphicFramePr>
          <p:cNvPr id="23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8642685"/>
              </p:ext>
            </p:extLst>
          </p:nvPr>
        </p:nvGraphicFramePr>
        <p:xfrm>
          <a:off x="4500562" y="3556136"/>
          <a:ext cx="4491608" cy="2825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4" name="TextBox 20"/>
          <p:cNvSpPr txBox="1">
            <a:spLocks noChangeArrowheads="1"/>
          </p:cNvSpPr>
          <p:nvPr/>
        </p:nvSpPr>
        <p:spPr bwMode="auto">
          <a:xfrm>
            <a:off x="4932040" y="3739234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663300"/>
                </a:solidFill>
                <a:latin typeface="Calibri"/>
              </a:defRPr>
            </a:lvl1pPr>
          </a:lstStyle>
          <a:p>
            <a:r>
              <a:rPr lang="cs-CZ" dirty="0"/>
              <a:t>8</a:t>
            </a:r>
            <a:r>
              <a:rPr lang="en-US" dirty="0" smtClean="0"/>
              <a:t>.4 </a:t>
            </a:r>
            <a:r>
              <a:rPr lang="cs-CZ" dirty="0"/>
              <a:t>Čistý měsíční příjem domácnosti</a:t>
            </a:r>
            <a:endParaRPr lang="en-US" dirty="0"/>
          </a:p>
        </p:txBody>
      </p:sp>
      <p:sp>
        <p:nvSpPr>
          <p:cNvPr id="25" name="TextBox 16"/>
          <p:cNvSpPr txBox="1">
            <a:spLocks noChangeArrowheads="1"/>
          </p:cNvSpPr>
          <p:nvPr/>
        </p:nvSpPr>
        <p:spPr bwMode="auto">
          <a:xfrm>
            <a:off x="6125852" y="4047011"/>
            <a:ext cx="2646040" cy="261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100" dirty="0" smtClean="0">
                <a:latin typeface="Calibri" pitchFamily="34" charset="0"/>
              </a:rPr>
              <a:t>Průměrný čistý měsíční příjem</a:t>
            </a:r>
            <a:r>
              <a:rPr lang="en-US" sz="1100" dirty="0" smtClean="0">
                <a:latin typeface="Calibri" pitchFamily="34" charset="0"/>
              </a:rPr>
              <a:t>:</a:t>
            </a:r>
            <a:r>
              <a:rPr lang="cs-CZ" sz="1100" dirty="0" smtClean="0">
                <a:latin typeface="Calibri" pitchFamily="34" charset="0"/>
              </a:rPr>
              <a:t> 28</a:t>
            </a:r>
            <a:r>
              <a:rPr lang="en-US" sz="1100" dirty="0" smtClean="0">
                <a:latin typeface="Calibri" pitchFamily="34" charset="0"/>
              </a:rPr>
              <a:t>032</a:t>
            </a:r>
            <a:r>
              <a:rPr lang="cs-CZ" sz="1100" dirty="0" smtClean="0">
                <a:latin typeface="Calibri" pitchFamily="34" charset="0"/>
              </a:rPr>
              <a:t> Kč</a:t>
            </a:r>
            <a:endParaRPr lang="en-US" sz="1100" dirty="0" smtClean="0">
              <a:latin typeface="Calibri" pitchFamily="34" charset="0"/>
            </a:endParaRPr>
          </a:p>
        </p:txBody>
      </p:sp>
      <p:sp>
        <p:nvSpPr>
          <p:cNvPr id="16" name="Zaoblený obdélník 5"/>
          <p:cNvSpPr/>
          <p:nvPr/>
        </p:nvSpPr>
        <p:spPr>
          <a:xfrm>
            <a:off x="285750" y="188640"/>
            <a:ext cx="3206130" cy="35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000" b="1" dirty="0">
                <a:solidFill>
                  <a:srgbClr val="FFFFFF"/>
                </a:solidFill>
              </a:rPr>
              <a:t>8</a:t>
            </a:r>
            <a:r>
              <a:rPr lang="cs-CZ" sz="2000" b="1" dirty="0" smtClean="0">
                <a:solidFill>
                  <a:srgbClr val="FFFFFF"/>
                </a:solidFill>
              </a:rPr>
              <a:t>. Demografie respondentů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877420" y="44624"/>
            <a:ext cx="1231084" cy="38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FF0000"/>
                </a:solidFill>
              </a:rPr>
              <a:t>N</a:t>
            </a:r>
            <a:r>
              <a:rPr lang="cs-CZ" sz="1200" baseline="-25000" dirty="0" smtClean="0">
                <a:solidFill>
                  <a:srgbClr val="FF0000"/>
                </a:solidFill>
              </a:rPr>
              <a:t>12/2012 </a:t>
            </a:r>
            <a:r>
              <a:rPr lang="en-US" sz="1200" dirty="0" smtClean="0">
                <a:solidFill>
                  <a:srgbClr val="FF0000"/>
                </a:solidFill>
                <a:latin typeface="Calibri"/>
              </a:rPr>
              <a:t>= 410</a:t>
            </a:r>
            <a:endParaRPr lang="cs-CZ" sz="1200" dirty="0" smtClean="0">
              <a:solidFill>
                <a:srgbClr val="FF0000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800" dirty="0" smtClean="0">
                <a:solidFill>
                  <a:srgbClr val="FF0000"/>
                </a:solidFill>
                <a:latin typeface="Calibri"/>
              </a:rPr>
              <a:t>Všichni respondenti</a:t>
            </a:r>
            <a:endParaRPr lang="en-US" sz="800" dirty="0" smtClean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292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9761687"/>
              </p:ext>
            </p:extLst>
          </p:nvPr>
        </p:nvGraphicFramePr>
        <p:xfrm>
          <a:off x="141735" y="861973"/>
          <a:ext cx="5078337" cy="2664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20"/>
          <p:cNvSpPr txBox="1">
            <a:spLocks noChangeArrowheads="1"/>
          </p:cNvSpPr>
          <p:nvPr/>
        </p:nvSpPr>
        <p:spPr bwMode="auto">
          <a:xfrm>
            <a:off x="388810" y="692696"/>
            <a:ext cx="2166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fontAlgn="auto">
              <a:spcBef>
                <a:spcPts val="0"/>
              </a:spcBef>
              <a:spcAft>
                <a:spcPts val="0"/>
              </a:spcAft>
              <a:defRPr b="1">
                <a:solidFill>
                  <a:srgbClr val="663300"/>
                </a:solidFill>
                <a:latin typeface="Calibri"/>
              </a:defRPr>
            </a:lvl1pPr>
          </a:lstStyle>
          <a:p>
            <a:r>
              <a:rPr lang="cs-CZ" sz="1600" dirty="0" smtClean="0"/>
              <a:t>8</a:t>
            </a:r>
            <a:r>
              <a:rPr lang="en-US" sz="1600" dirty="0" smtClean="0"/>
              <a:t>.5 </a:t>
            </a:r>
            <a:r>
              <a:rPr lang="cs-CZ" sz="1600" dirty="0"/>
              <a:t>Zaměstnání</a:t>
            </a:r>
            <a:endParaRPr lang="en-US" sz="1600" dirty="0"/>
          </a:p>
        </p:txBody>
      </p:sp>
      <p:graphicFrame>
        <p:nvGraphicFramePr>
          <p:cNvPr id="18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5628457"/>
              </p:ext>
            </p:extLst>
          </p:nvPr>
        </p:nvGraphicFramePr>
        <p:xfrm>
          <a:off x="4500562" y="4271610"/>
          <a:ext cx="4071966" cy="2156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8646747"/>
              </p:ext>
            </p:extLst>
          </p:nvPr>
        </p:nvGraphicFramePr>
        <p:xfrm>
          <a:off x="357158" y="4282858"/>
          <a:ext cx="4143404" cy="2170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TextBox 14"/>
          <p:cNvSpPr txBox="1">
            <a:spLocks noChangeArrowheads="1"/>
          </p:cNvSpPr>
          <p:nvPr/>
        </p:nvSpPr>
        <p:spPr bwMode="auto">
          <a:xfrm>
            <a:off x="428596" y="3933056"/>
            <a:ext cx="3639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fontAlgn="auto">
              <a:spcBef>
                <a:spcPts val="0"/>
              </a:spcBef>
              <a:spcAft>
                <a:spcPts val="0"/>
              </a:spcAft>
              <a:defRPr b="1">
                <a:solidFill>
                  <a:srgbClr val="663300"/>
                </a:solidFill>
                <a:latin typeface="Calibri"/>
              </a:defRPr>
            </a:lvl1pPr>
          </a:lstStyle>
          <a:p>
            <a:r>
              <a:rPr lang="cs-CZ" sz="1600" dirty="0"/>
              <a:t>8</a:t>
            </a:r>
            <a:r>
              <a:rPr lang="en-US" sz="1600" dirty="0" smtClean="0"/>
              <a:t>.</a:t>
            </a:r>
            <a:r>
              <a:rPr lang="cs-CZ" sz="1600" dirty="0" smtClean="0"/>
              <a:t>7</a:t>
            </a:r>
            <a:r>
              <a:rPr lang="en-US" sz="1600" dirty="0" smtClean="0"/>
              <a:t> </a:t>
            </a:r>
            <a:r>
              <a:rPr lang="cs-CZ" sz="1600" dirty="0"/>
              <a:t>Počet členů ve společné domácnosti</a:t>
            </a:r>
            <a:endParaRPr lang="en-US" sz="1600" dirty="0"/>
          </a:p>
        </p:txBody>
      </p:sp>
      <p:sp>
        <p:nvSpPr>
          <p:cNvPr id="27" name="TextBox 20"/>
          <p:cNvSpPr txBox="1">
            <a:spLocks noChangeArrowheads="1"/>
          </p:cNvSpPr>
          <p:nvPr/>
        </p:nvSpPr>
        <p:spPr bwMode="auto">
          <a:xfrm>
            <a:off x="4500562" y="3933056"/>
            <a:ext cx="44506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663300"/>
                </a:solidFill>
                <a:latin typeface="Calibri"/>
              </a:defRPr>
            </a:lvl1pPr>
          </a:lstStyle>
          <a:p>
            <a:r>
              <a:rPr lang="cs-CZ" dirty="0"/>
              <a:t>8</a:t>
            </a:r>
            <a:r>
              <a:rPr lang="en-US" dirty="0" smtClean="0"/>
              <a:t>.</a:t>
            </a:r>
            <a:r>
              <a:rPr lang="cs-CZ" dirty="0" smtClean="0"/>
              <a:t>8</a:t>
            </a:r>
            <a:r>
              <a:rPr lang="en-US" dirty="0" smtClean="0"/>
              <a:t> </a:t>
            </a:r>
            <a:r>
              <a:rPr lang="cs-CZ" dirty="0"/>
              <a:t>Počet dětí do </a:t>
            </a:r>
            <a:r>
              <a:rPr lang="en-US" dirty="0"/>
              <a:t>18</a:t>
            </a:r>
            <a:r>
              <a:rPr lang="cs-CZ" dirty="0"/>
              <a:t>-ti</a:t>
            </a:r>
            <a:r>
              <a:rPr lang="en-US" dirty="0"/>
              <a:t> </a:t>
            </a:r>
            <a:r>
              <a:rPr lang="cs-CZ" dirty="0"/>
              <a:t>let ve společné domácnosti</a:t>
            </a:r>
            <a:endParaRPr lang="en-US" dirty="0"/>
          </a:p>
        </p:txBody>
      </p:sp>
      <p:sp>
        <p:nvSpPr>
          <p:cNvPr id="28" name="TextBox 16"/>
          <p:cNvSpPr txBox="1">
            <a:spLocks noChangeArrowheads="1"/>
          </p:cNvSpPr>
          <p:nvPr/>
        </p:nvSpPr>
        <p:spPr bwMode="auto">
          <a:xfrm>
            <a:off x="1492186" y="4391526"/>
            <a:ext cx="2503750" cy="261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100" dirty="0" smtClean="0">
                <a:latin typeface="Calibri" pitchFamily="34" charset="0"/>
              </a:rPr>
              <a:t>Průměrná velikost domácnosti</a:t>
            </a:r>
            <a:r>
              <a:rPr lang="en-US" sz="1100" dirty="0" smtClean="0">
                <a:latin typeface="Calibri" pitchFamily="34" charset="0"/>
              </a:rPr>
              <a:t>:</a:t>
            </a:r>
            <a:r>
              <a:rPr lang="cs-CZ" sz="1100" dirty="0">
                <a:latin typeface="Calibri" pitchFamily="34" charset="0"/>
              </a:rPr>
              <a:t> </a:t>
            </a:r>
            <a:r>
              <a:rPr lang="cs-CZ" sz="1100" dirty="0" smtClean="0">
                <a:latin typeface="Calibri" pitchFamily="34" charset="0"/>
              </a:rPr>
              <a:t>2,6 členů</a:t>
            </a:r>
            <a:endParaRPr lang="en-US" sz="1100" dirty="0">
              <a:latin typeface="Calibri" pitchFamily="34" charset="0"/>
            </a:endParaRPr>
          </a:p>
        </p:txBody>
      </p:sp>
      <p:sp>
        <p:nvSpPr>
          <p:cNvPr id="29" name="TextBox 16"/>
          <p:cNvSpPr txBox="1">
            <a:spLocks noChangeArrowheads="1"/>
          </p:cNvSpPr>
          <p:nvPr/>
        </p:nvSpPr>
        <p:spPr bwMode="auto">
          <a:xfrm>
            <a:off x="5148064" y="4391526"/>
            <a:ext cx="3096344" cy="261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100" dirty="0" smtClean="0">
                <a:latin typeface="Calibri" pitchFamily="34" charset="0"/>
              </a:rPr>
              <a:t>Průměrný počet dětí ve spol. domácnosti</a:t>
            </a:r>
            <a:r>
              <a:rPr lang="en-US" sz="1100" dirty="0" smtClean="0">
                <a:latin typeface="Calibri" pitchFamily="34" charset="0"/>
              </a:rPr>
              <a:t>:</a:t>
            </a:r>
            <a:r>
              <a:rPr lang="cs-CZ" sz="1100" dirty="0" smtClean="0">
                <a:latin typeface="Calibri" pitchFamily="34" charset="0"/>
              </a:rPr>
              <a:t> 0,</a:t>
            </a:r>
            <a:r>
              <a:rPr lang="en-US" sz="1100" dirty="0" smtClean="0">
                <a:latin typeface="Calibri" pitchFamily="34" charset="0"/>
              </a:rPr>
              <a:t>39</a:t>
            </a:r>
            <a:r>
              <a:rPr lang="cs-CZ" sz="1100" dirty="0" smtClean="0">
                <a:latin typeface="Calibri" pitchFamily="34" charset="0"/>
              </a:rPr>
              <a:t> dětí</a:t>
            </a:r>
            <a:endParaRPr lang="en-US" sz="1100" dirty="0">
              <a:latin typeface="Calibri" pitchFamily="34" charset="0"/>
            </a:endParaRPr>
          </a:p>
        </p:txBody>
      </p:sp>
      <p:sp>
        <p:nvSpPr>
          <p:cNvPr id="12" name="Zaoblený obdélník 5"/>
          <p:cNvSpPr/>
          <p:nvPr/>
        </p:nvSpPr>
        <p:spPr>
          <a:xfrm>
            <a:off x="285750" y="188640"/>
            <a:ext cx="3206130" cy="35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000" b="1" dirty="0" smtClean="0">
                <a:solidFill>
                  <a:srgbClr val="FFFFFF"/>
                </a:solidFill>
              </a:rPr>
              <a:t>8. Demografie respondentů</a:t>
            </a:r>
            <a:endParaRPr lang="en-US" sz="2000" b="1" dirty="0">
              <a:solidFill>
                <a:srgbClr val="FFFFFF"/>
              </a:solidFill>
            </a:endParaRPr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617837"/>
              </p:ext>
            </p:extLst>
          </p:nvPr>
        </p:nvGraphicFramePr>
        <p:xfrm>
          <a:off x="5234533" y="1412776"/>
          <a:ext cx="2923406" cy="1866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788024" y="692696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600" b="1" dirty="0">
                <a:solidFill>
                  <a:srgbClr val="663300"/>
                </a:solidFill>
                <a:latin typeface="Calibri"/>
              </a:rPr>
              <a:t>8</a:t>
            </a:r>
            <a:r>
              <a:rPr lang="en-US" sz="1600" b="1" dirty="0" smtClean="0">
                <a:solidFill>
                  <a:srgbClr val="663300"/>
                </a:solidFill>
                <a:latin typeface="Calibri"/>
              </a:rPr>
              <a:t>.</a:t>
            </a:r>
            <a:r>
              <a:rPr lang="cs-CZ" sz="1600" b="1" dirty="0" smtClean="0">
                <a:solidFill>
                  <a:srgbClr val="663300"/>
                </a:solidFill>
                <a:latin typeface="Calibri"/>
              </a:rPr>
              <a:t>6</a:t>
            </a:r>
            <a:r>
              <a:rPr lang="en-US" sz="1600" b="1" dirty="0" smtClean="0">
                <a:solidFill>
                  <a:srgbClr val="663300"/>
                </a:solidFill>
                <a:latin typeface="Calibri"/>
              </a:rPr>
              <a:t> </a:t>
            </a:r>
            <a:r>
              <a:rPr lang="cs-CZ" sz="1600" b="1" dirty="0" smtClean="0">
                <a:solidFill>
                  <a:srgbClr val="663300"/>
                </a:solidFill>
                <a:latin typeface="Calibri"/>
              </a:rPr>
              <a:t>Forma pobytu respondentů, kteří žijí v Praze 5</a:t>
            </a:r>
            <a:endParaRPr lang="en-US" sz="1600" dirty="0">
              <a:solidFill>
                <a:srgbClr val="663300"/>
              </a:solidFill>
              <a:latin typeface="Calibri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877420" y="44624"/>
            <a:ext cx="1231084" cy="38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FF0000"/>
                </a:solidFill>
              </a:rPr>
              <a:t>N</a:t>
            </a:r>
            <a:r>
              <a:rPr lang="cs-CZ" sz="1200" baseline="-25000" dirty="0" smtClean="0">
                <a:solidFill>
                  <a:srgbClr val="FF0000"/>
                </a:solidFill>
              </a:rPr>
              <a:t>12/2012 </a:t>
            </a:r>
            <a:r>
              <a:rPr lang="en-US" sz="1200" dirty="0" smtClean="0">
                <a:solidFill>
                  <a:srgbClr val="FF0000"/>
                </a:solidFill>
                <a:latin typeface="Calibri"/>
              </a:rPr>
              <a:t>= 410</a:t>
            </a:r>
            <a:endParaRPr lang="cs-CZ" sz="1200" dirty="0" smtClean="0">
              <a:solidFill>
                <a:srgbClr val="FF0000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800" dirty="0" smtClean="0">
                <a:solidFill>
                  <a:srgbClr val="FF0000"/>
                </a:solidFill>
                <a:latin typeface="Calibri"/>
              </a:rPr>
              <a:t>Všichni respondenti</a:t>
            </a:r>
            <a:endParaRPr lang="en-US" sz="800" dirty="0" smtClean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197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6439854"/>
              </p:ext>
            </p:extLst>
          </p:nvPr>
        </p:nvGraphicFramePr>
        <p:xfrm>
          <a:off x="323528" y="692696"/>
          <a:ext cx="4626260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20"/>
          <p:cNvSpPr txBox="1">
            <a:spLocks noChangeArrowheads="1"/>
          </p:cNvSpPr>
          <p:nvPr/>
        </p:nvSpPr>
        <p:spPr bwMode="auto">
          <a:xfrm>
            <a:off x="500034" y="672951"/>
            <a:ext cx="2166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663300"/>
                </a:solidFill>
                <a:latin typeface="Calibri"/>
              </a:defRPr>
            </a:lvl1pPr>
          </a:lstStyle>
          <a:p>
            <a:r>
              <a:rPr lang="cs-CZ" dirty="0"/>
              <a:t>8</a:t>
            </a:r>
            <a:r>
              <a:rPr lang="en-US" dirty="0" smtClean="0"/>
              <a:t>.</a:t>
            </a:r>
            <a:r>
              <a:rPr lang="cs-CZ" dirty="0" smtClean="0"/>
              <a:t>9</a:t>
            </a:r>
            <a:r>
              <a:rPr lang="en-US" dirty="0" smtClean="0"/>
              <a:t> </a:t>
            </a:r>
            <a:r>
              <a:rPr lang="cs-CZ" dirty="0" smtClean="0"/>
              <a:t>Lokalita</a:t>
            </a:r>
            <a:endParaRPr lang="en-US" dirty="0"/>
          </a:p>
        </p:txBody>
      </p:sp>
      <p:sp>
        <p:nvSpPr>
          <p:cNvPr id="27" name="TextBox 20"/>
          <p:cNvSpPr txBox="1">
            <a:spLocks noChangeArrowheads="1"/>
          </p:cNvSpPr>
          <p:nvPr/>
        </p:nvSpPr>
        <p:spPr bwMode="auto">
          <a:xfrm>
            <a:off x="513010" y="3180814"/>
            <a:ext cx="37438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663300"/>
                </a:solidFill>
                <a:latin typeface="Calibri"/>
              </a:defRPr>
            </a:lvl1pPr>
          </a:lstStyle>
          <a:p>
            <a:r>
              <a:rPr lang="cs-CZ" dirty="0"/>
              <a:t>8</a:t>
            </a:r>
            <a:r>
              <a:rPr lang="en-US" dirty="0" smtClean="0"/>
              <a:t>.1</a:t>
            </a:r>
            <a:r>
              <a:rPr lang="cs-CZ" dirty="0" smtClean="0"/>
              <a:t>0</a:t>
            </a:r>
            <a:r>
              <a:rPr lang="en-US" dirty="0" smtClean="0"/>
              <a:t> </a:t>
            </a:r>
            <a:r>
              <a:rPr lang="cs-CZ" dirty="0" smtClean="0"/>
              <a:t>Běžně využívané dopravní prostředky během pracovního týdne</a:t>
            </a:r>
          </a:p>
          <a:p>
            <a:r>
              <a:rPr lang="cs-CZ" sz="1000" b="0" dirty="0" smtClean="0"/>
              <a:t>(možno více odpovědí)</a:t>
            </a:r>
            <a:endParaRPr lang="en-US" sz="1000" b="0" dirty="0"/>
          </a:p>
        </p:txBody>
      </p:sp>
      <p:sp>
        <p:nvSpPr>
          <p:cNvPr id="10" name="Zaoblený obdélník 5"/>
          <p:cNvSpPr/>
          <p:nvPr/>
        </p:nvSpPr>
        <p:spPr>
          <a:xfrm>
            <a:off x="285750" y="188640"/>
            <a:ext cx="3206130" cy="35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000" b="1" dirty="0">
                <a:solidFill>
                  <a:srgbClr val="FFFFFF"/>
                </a:solidFill>
              </a:rPr>
              <a:t>8</a:t>
            </a:r>
            <a:r>
              <a:rPr lang="cs-CZ" sz="2000" b="1" dirty="0" smtClean="0">
                <a:solidFill>
                  <a:srgbClr val="FFFFFF"/>
                </a:solidFill>
              </a:rPr>
              <a:t>. Demografie respondentů</a:t>
            </a:r>
            <a:endParaRPr lang="en-US" sz="2000" b="1" dirty="0">
              <a:solidFill>
                <a:srgbClr val="FFFFFF"/>
              </a:solidFill>
            </a:endParaRPr>
          </a:p>
        </p:txBody>
      </p:sp>
      <p:graphicFrame>
        <p:nvGraphicFramePr>
          <p:cNvPr id="14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9576237"/>
              </p:ext>
            </p:extLst>
          </p:nvPr>
        </p:nvGraphicFramePr>
        <p:xfrm>
          <a:off x="656456" y="3933056"/>
          <a:ext cx="3627512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877420" y="44624"/>
            <a:ext cx="1231084" cy="38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FF0000"/>
                </a:solidFill>
              </a:rPr>
              <a:t>N</a:t>
            </a:r>
            <a:r>
              <a:rPr lang="cs-CZ" sz="1200" baseline="-25000" dirty="0" smtClean="0">
                <a:solidFill>
                  <a:srgbClr val="FF0000"/>
                </a:solidFill>
              </a:rPr>
              <a:t>12/2012 </a:t>
            </a:r>
            <a:r>
              <a:rPr lang="en-US" sz="1200" dirty="0" smtClean="0">
                <a:solidFill>
                  <a:srgbClr val="FF0000"/>
                </a:solidFill>
                <a:latin typeface="Calibri"/>
              </a:rPr>
              <a:t>= 410</a:t>
            </a:r>
            <a:endParaRPr lang="cs-CZ" sz="1200" dirty="0" smtClean="0">
              <a:solidFill>
                <a:srgbClr val="FF0000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800" dirty="0" smtClean="0">
                <a:solidFill>
                  <a:srgbClr val="FF0000"/>
                </a:solidFill>
                <a:latin typeface="Calibri"/>
              </a:rPr>
              <a:t>Všichni respondenti</a:t>
            </a:r>
            <a:endParaRPr lang="en-US" sz="800" dirty="0" smtClean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550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55576" y="1598462"/>
            <a:ext cx="5220072" cy="2136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725" tIns="42863" rIns="85725" bIns="42863">
            <a:spAutoFit/>
          </a:bodyPr>
          <a:lstStyle/>
          <a:p>
            <a:pPr defTabSz="857250" eaLnBrk="0" hangingPunct="0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Zhotovitel:</a:t>
            </a:r>
          </a:p>
          <a:p>
            <a:pPr defTabSz="857250" eaLnBrk="0" hangingPunct="0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pPr defTabSz="857250" eaLnBrk="0" hangingPunct="0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Braulia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Trade,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s.r.o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defTabSz="857250" eaLnBrk="0" hangingPunct="0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Vorařská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2075/4</a:t>
            </a:r>
          </a:p>
          <a:p>
            <a:pPr defTabSz="857250" eaLnBrk="0" hangingPunct="0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143 00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Praha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4 –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Modřany</a:t>
            </a:r>
            <a:endParaRPr lang="en-US" b="0" dirty="0">
              <a:latin typeface="Arial" pitchFamily="34" charset="0"/>
              <a:cs typeface="Arial" pitchFamily="34" charset="0"/>
            </a:endParaRPr>
          </a:p>
          <a:p>
            <a:pPr defTabSz="857250" eaLnBrk="0" hangingPunct="0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defTabSz="857250" eaLnBrk="0" hangingPunct="0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e-mail</a:t>
            </a:r>
            <a:r>
              <a:rPr lang="en-US" dirty="0">
                <a:latin typeface="Arial" pitchFamily="34" charset="0"/>
                <a:cs typeface="Arial" pitchFamily="34" charset="0"/>
              </a:rPr>
              <a:t>: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daniela.theisova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@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brauliatrade.eu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 descr="C:\Users\jiri.cermak\Desktop\Braulia Trade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3722" y="404664"/>
            <a:ext cx="2331770" cy="81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aoblený obdélník 5"/>
          <p:cNvSpPr/>
          <p:nvPr/>
        </p:nvSpPr>
        <p:spPr>
          <a:xfrm>
            <a:off x="285750" y="188640"/>
            <a:ext cx="2702074" cy="35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000" b="1" dirty="0" smtClean="0">
                <a:solidFill>
                  <a:srgbClr val="FFFFFF"/>
                </a:solidFill>
              </a:rPr>
              <a:t>Obsah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50" y="764704"/>
            <a:ext cx="842493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0" lvl="1" indent="-360000">
              <a:spcBef>
                <a:spcPts val="1200"/>
              </a:spcBef>
              <a:defRPr/>
            </a:pPr>
            <a:r>
              <a:rPr lang="pl-PL" sz="1500" b="1" dirty="0" smtClean="0">
                <a:solidFill>
                  <a:srgbClr val="663300"/>
                </a:solidFill>
              </a:rPr>
              <a:t>5.6 </a:t>
            </a:r>
            <a:r>
              <a:rPr lang="pl-PL" sz="1500" b="1" dirty="0">
                <a:solidFill>
                  <a:srgbClr val="663300"/>
                </a:solidFill>
              </a:rPr>
              <a:t>Spokojenost s úrovní MŠ a </a:t>
            </a:r>
            <a:r>
              <a:rPr lang="pl-PL" sz="1500" b="1" dirty="0" smtClean="0">
                <a:solidFill>
                  <a:srgbClr val="663300"/>
                </a:solidFill>
              </a:rPr>
              <a:t>ZŠ</a:t>
            </a:r>
          </a:p>
          <a:p>
            <a:pPr marL="720000" lvl="1" indent="-360000">
              <a:spcBef>
                <a:spcPts val="1200"/>
              </a:spcBef>
              <a:defRPr/>
            </a:pPr>
            <a:r>
              <a:rPr lang="cs-CZ" sz="1500" b="1" dirty="0">
                <a:solidFill>
                  <a:srgbClr val="663300"/>
                </a:solidFill>
              </a:rPr>
              <a:t>5.7 Oslava Vánoc a konce </a:t>
            </a:r>
            <a:r>
              <a:rPr lang="cs-CZ" sz="1500" b="1" dirty="0" smtClean="0">
                <a:solidFill>
                  <a:srgbClr val="663300"/>
                </a:solidFill>
              </a:rPr>
              <a:t>roku – vánoční stromek na Andělu a postoj občanů k pořádání novoročního ohňostroje</a:t>
            </a:r>
            <a:endParaRPr lang="cs-CZ" sz="1500" b="1" dirty="0">
              <a:solidFill>
                <a:srgbClr val="663300"/>
              </a:solidFill>
            </a:endParaRPr>
          </a:p>
          <a:p>
            <a:pPr>
              <a:spcBef>
                <a:spcPts val="1200"/>
              </a:spcBef>
              <a:defRPr/>
            </a:pPr>
            <a:r>
              <a:rPr lang="cs-CZ" sz="1500" b="1" dirty="0" smtClean="0"/>
              <a:t>6. Postoj </a:t>
            </a:r>
            <a:r>
              <a:rPr lang="cs-CZ" sz="1500" b="1" dirty="0"/>
              <a:t>občanů k </a:t>
            </a:r>
            <a:r>
              <a:rPr lang="cs-CZ" sz="1500" b="1" dirty="0" smtClean="0"/>
              <a:t>trhům</a:t>
            </a:r>
            <a:endParaRPr lang="en-US" sz="1500" b="1" dirty="0"/>
          </a:p>
          <a:p>
            <a:pPr marL="720000" lvl="2" indent="-360000">
              <a:spcBef>
                <a:spcPts val="1200"/>
              </a:spcBef>
              <a:defRPr/>
            </a:pPr>
            <a:r>
              <a:rPr lang="cs-CZ" sz="1500" b="1" dirty="0">
                <a:solidFill>
                  <a:srgbClr val="663300"/>
                </a:solidFill>
              </a:rPr>
              <a:t>6</a:t>
            </a:r>
            <a:r>
              <a:rPr lang="cs-CZ" sz="1500" b="1" dirty="0" smtClean="0">
                <a:solidFill>
                  <a:srgbClr val="663300"/>
                </a:solidFill>
              </a:rPr>
              <a:t>.1 Farmářské </a:t>
            </a:r>
            <a:r>
              <a:rPr lang="cs-CZ" sz="1500" b="1" dirty="0">
                <a:solidFill>
                  <a:srgbClr val="663300"/>
                </a:solidFill>
              </a:rPr>
              <a:t>trhy (u Anděla a na Barrandově</a:t>
            </a:r>
            <a:r>
              <a:rPr lang="cs-CZ" sz="1500" b="1" dirty="0" smtClean="0">
                <a:solidFill>
                  <a:srgbClr val="663300"/>
                </a:solidFill>
              </a:rPr>
              <a:t>) - Navštěvují občané tyto trhy? </a:t>
            </a:r>
            <a:r>
              <a:rPr lang="cs-CZ" sz="1500" b="1" dirty="0">
                <a:solidFill>
                  <a:srgbClr val="663300"/>
                </a:solidFill>
              </a:rPr>
              <a:t>Jaký je postoj občanů </a:t>
            </a:r>
            <a:r>
              <a:rPr lang="cs-CZ" sz="1500" b="1" dirty="0" smtClean="0">
                <a:solidFill>
                  <a:srgbClr val="663300"/>
                </a:solidFill>
              </a:rPr>
              <a:t>k trhům</a:t>
            </a:r>
            <a:r>
              <a:rPr lang="pt-BR" sz="1500" b="1" dirty="0">
                <a:solidFill>
                  <a:srgbClr val="663300"/>
                </a:solidFill>
              </a:rPr>
              <a:t>?</a:t>
            </a:r>
            <a:endParaRPr lang="cs-CZ" sz="1500" b="1" dirty="0">
              <a:solidFill>
                <a:srgbClr val="663300"/>
              </a:solidFill>
            </a:endParaRPr>
          </a:p>
          <a:p>
            <a:pPr marL="720000" lvl="2" indent="-360000">
              <a:spcBef>
                <a:spcPts val="1200"/>
              </a:spcBef>
              <a:defRPr/>
            </a:pPr>
            <a:r>
              <a:rPr lang="cs-CZ" sz="1500" b="1" dirty="0">
                <a:solidFill>
                  <a:srgbClr val="663300"/>
                </a:solidFill>
              </a:rPr>
              <a:t>6</a:t>
            </a:r>
            <a:r>
              <a:rPr lang="cs-CZ" sz="1500" b="1" dirty="0" smtClean="0">
                <a:solidFill>
                  <a:srgbClr val="663300"/>
                </a:solidFill>
              </a:rPr>
              <a:t>.2 Sváteční </a:t>
            </a:r>
            <a:r>
              <a:rPr lang="cs-CZ" sz="1500" b="1" dirty="0">
                <a:solidFill>
                  <a:srgbClr val="663300"/>
                </a:solidFill>
              </a:rPr>
              <a:t>trhy (velikonoční, vánoční) u </a:t>
            </a:r>
            <a:r>
              <a:rPr lang="cs-CZ" sz="1500" b="1" dirty="0" smtClean="0">
                <a:solidFill>
                  <a:srgbClr val="663300"/>
                </a:solidFill>
              </a:rPr>
              <a:t>Anděla</a:t>
            </a:r>
            <a:r>
              <a:rPr lang="cs-CZ" sz="1500" b="1" dirty="0">
                <a:solidFill>
                  <a:srgbClr val="663300"/>
                </a:solidFill>
              </a:rPr>
              <a:t> </a:t>
            </a:r>
            <a:r>
              <a:rPr lang="cs-CZ" sz="1500" b="1" dirty="0" smtClean="0">
                <a:solidFill>
                  <a:srgbClr val="663300"/>
                </a:solidFill>
              </a:rPr>
              <a:t>- Navštěvují občané tyto trhy</a:t>
            </a:r>
            <a:r>
              <a:rPr lang="pt-BR" sz="1500" b="1" dirty="0" smtClean="0">
                <a:solidFill>
                  <a:srgbClr val="663300"/>
                </a:solidFill>
              </a:rPr>
              <a:t>?</a:t>
            </a:r>
            <a:r>
              <a:rPr lang="cs-CZ" sz="1500" b="1" dirty="0" smtClean="0">
                <a:solidFill>
                  <a:srgbClr val="663300"/>
                </a:solidFill>
              </a:rPr>
              <a:t> </a:t>
            </a:r>
            <a:r>
              <a:rPr lang="cs-CZ" sz="1500" b="1" dirty="0">
                <a:solidFill>
                  <a:srgbClr val="663300"/>
                </a:solidFill>
              </a:rPr>
              <a:t>Jaký je postoj občanů </a:t>
            </a:r>
            <a:r>
              <a:rPr lang="cs-CZ" sz="1500" b="1" dirty="0" smtClean="0">
                <a:solidFill>
                  <a:srgbClr val="663300"/>
                </a:solidFill>
              </a:rPr>
              <a:t>k </a:t>
            </a:r>
            <a:r>
              <a:rPr lang="cs-CZ" sz="1500" b="1" dirty="0">
                <a:solidFill>
                  <a:srgbClr val="663300"/>
                </a:solidFill>
              </a:rPr>
              <a:t>těmto </a:t>
            </a:r>
            <a:r>
              <a:rPr lang="cs-CZ" sz="1500" b="1" dirty="0" smtClean="0">
                <a:solidFill>
                  <a:srgbClr val="663300"/>
                </a:solidFill>
              </a:rPr>
              <a:t>trhům</a:t>
            </a:r>
            <a:r>
              <a:rPr lang="pt-BR" sz="1500" b="1" dirty="0" smtClean="0">
                <a:solidFill>
                  <a:srgbClr val="663300"/>
                </a:solidFill>
              </a:rPr>
              <a:t>?</a:t>
            </a:r>
            <a:endParaRPr lang="cs-CZ" sz="1500" b="1" dirty="0" smtClean="0">
              <a:solidFill>
                <a:srgbClr val="663300"/>
              </a:solidFill>
            </a:endParaRPr>
          </a:p>
          <a:p>
            <a:pPr marL="720000" lvl="2" indent="-360000">
              <a:spcBef>
                <a:spcPts val="1200"/>
              </a:spcBef>
              <a:defRPr/>
            </a:pPr>
            <a:r>
              <a:rPr lang="pt-BR" sz="1500" b="1" dirty="0">
                <a:solidFill>
                  <a:srgbClr val="663300"/>
                </a:solidFill>
              </a:rPr>
              <a:t>6.3 Současné vánoční trhy na Andělu</a:t>
            </a:r>
          </a:p>
          <a:p>
            <a:pPr>
              <a:spcBef>
                <a:spcPts val="1200"/>
              </a:spcBef>
              <a:defRPr/>
            </a:pPr>
            <a:r>
              <a:rPr lang="cs-CZ" sz="1500" b="1" dirty="0" smtClean="0"/>
              <a:t>7. Zapojení </a:t>
            </a:r>
            <a:r>
              <a:rPr lang="cs-CZ" sz="1500" b="1" dirty="0"/>
              <a:t>občanů do veřejných aktivit</a:t>
            </a:r>
            <a:endParaRPr lang="cs-CZ" sz="1500" b="1" dirty="0" smtClean="0"/>
          </a:p>
          <a:p>
            <a:pPr marL="720000" lvl="1" indent="-360000">
              <a:spcBef>
                <a:spcPts val="1200"/>
              </a:spcBef>
              <a:defRPr/>
            </a:pPr>
            <a:r>
              <a:rPr lang="cs-CZ" sz="1500" b="1" dirty="0">
                <a:solidFill>
                  <a:srgbClr val="663300"/>
                </a:solidFill>
              </a:rPr>
              <a:t>7</a:t>
            </a:r>
            <a:r>
              <a:rPr lang="cs-CZ" sz="1500" b="1" dirty="0" smtClean="0">
                <a:solidFill>
                  <a:srgbClr val="663300"/>
                </a:solidFill>
              </a:rPr>
              <a:t>.1 Jak </a:t>
            </a:r>
            <a:r>
              <a:rPr lang="cs-CZ" sz="1500" b="1" dirty="0">
                <a:solidFill>
                  <a:srgbClr val="663300"/>
                </a:solidFill>
              </a:rPr>
              <a:t>se občané </a:t>
            </a:r>
            <a:r>
              <a:rPr lang="cs-CZ" sz="1500" b="1" dirty="0" smtClean="0">
                <a:solidFill>
                  <a:srgbClr val="663300"/>
                </a:solidFill>
              </a:rPr>
              <a:t>podílejí </a:t>
            </a:r>
            <a:r>
              <a:rPr lang="cs-CZ" sz="1500" b="1" dirty="0">
                <a:solidFill>
                  <a:srgbClr val="663300"/>
                </a:solidFill>
              </a:rPr>
              <a:t>na veřejném životě v Praze 5</a:t>
            </a:r>
            <a:r>
              <a:rPr lang="pt-BR" sz="1500" b="1" dirty="0" smtClean="0">
                <a:solidFill>
                  <a:srgbClr val="663300"/>
                </a:solidFill>
              </a:rPr>
              <a:t>?</a:t>
            </a:r>
            <a:r>
              <a:rPr lang="cs-CZ" sz="1500" b="1" dirty="0" smtClean="0">
                <a:solidFill>
                  <a:srgbClr val="663300"/>
                </a:solidFill>
              </a:rPr>
              <a:t> </a:t>
            </a:r>
          </a:p>
          <a:p>
            <a:pPr marL="720000" lvl="1" indent="-360000">
              <a:spcBef>
                <a:spcPts val="1200"/>
              </a:spcBef>
              <a:defRPr/>
            </a:pPr>
            <a:r>
              <a:rPr lang="cs-CZ" sz="1500" b="1" dirty="0" smtClean="0">
                <a:solidFill>
                  <a:srgbClr val="663300"/>
                </a:solidFill>
              </a:rPr>
              <a:t>7.2 </a:t>
            </a:r>
            <a:r>
              <a:rPr lang="cs-CZ" sz="1500" b="1" dirty="0">
                <a:solidFill>
                  <a:srgbClr val="663300"/>
                </a:solidFill>
              </a:rPr>
              <a:t>Zúčastnili se občané v posledním roce následujících akcí podporovaných radnicí</a:t>
            </a:r>
            <a:r>
              <a:rPr lang="pt-BR" sz="1500" b="1" dirty="0">
                <a:solidFill>
                  <a:srgbClr val="663300"/>
                </a:solidFill>
              </a:rPr>
              <a:t>?</a:t>
            </a:r>
            <a:endParaRPr lang="cs-CZ" sz="1500" b="1" dirty="0">
              <a:solidFill>
                <a:srgbClr val="663300"/>
              </a:solidFill>
            </a:endParaRPr>
          </a:p>
          <a:p>
            <a:pPr marL="720000" lvl="1" indent="-360000">
              <a:spcBef>
                <a:spcPts val="1200"/>
              </a:spcBef>
              <a:defRPr/>
            </a:pPr>
            <a:r>
              <a:rPr lang="cs-CZ" sz="1500" b="1" dirty="0">
                <a:solidFill>
                  <a:srgbClr val="663300"/>
                </a:solidFill>
              </a:rPr>
              <a:t>7.3 Jaký typ akcí by měla radnice více podporovat</a:t>
            </a:r>
            <a:r>
              <a:rPr lang="pt-BR" sz="1500" b="1" dirty="0">
                <a:solidFill>
                  <a:srgbClr val="663300"/>
                </a:solidFill>
              </a:rPr>
              <a:t>?</a:t>
            </a:r>
            <a:endParaRPr lang="cs-CZ" sz="1500" b="1" dirty="0">
              <a:solidFill>
                <a:srgbClr val="663300"/>
              </a:solidFill>
            </a:endParaRPr>
          </a:p>
          <a:p>
            <a:pPr marL="720000" lvl="1" indent="-360000">
              <a:spcBef>
                <a:spcPts val="1200"/>
              </a:spcBef>
              <a:defRPr/>
            </a:pPr>
            <a:r>
              <a:rPr lang="cs-CZ" sz="1500" b="1" dirty="0" smtClean="0">
                <a:solidFill>
                  <a:srgbClr val="663300"/>
                </a:solidFill>
              </a:rPr>
              <a:t>7.4 </a:t>
            </a:r>
            <a:r>
              <a:rPr lang="cs-CZ" sz="1500" b="1" dirty="0">
                <a:solidFill>
                  <a:srgbClr val="663300"/>
                </a:solidFill>
              </a:rPr>
              <a:t>Mají občané zájem aktivně spolupracovat na akcích v následujících oblastech</a:t>
            </a:r>
            <a:r>
              <a:rPr lang="cs-CZ" sz="1500" b="1" dirty="0" smtClean="0">
                <a:solidFill>
                  <a:srgbClr val="663300"/>
                </a:solidFill>
              </a:rPr>
              <a:t>?</a:t>
            </a:r>
          </a:p>
          <a:p>
            <a:pPr marL="720000" lvl="1" indent="-360000">
              <a:spcBef>
                <a:spcPts val="1200"/>
              </a:spcBef>
              <a:defRPr/>
            </a:pPr>
            <a:r>
              <a:rPr lang="cs-CZ" sz="1500" b="1" dirty="0">
                <a:solidFill>
                  <a:srgbClr val="663300"/>
                </a:solidFill>
              </a:rPr>
              <a:t>7.5 Zájem občanů o možnost poskytovat radnici informace o závadách a nedostatcích skrze MMS </a:t>
            </a:r>
            <a:r>
              <a:rPr lang="cs-CZ" sz="1500" b="1" dirty="0" smtClean="0">
                <a:solidFill>
                  <a:srgbClr val="663300"/>
                </a:solidFill>
              </a:rPr>
              <a:t>službu</a:t>
            </a:r>
            <a:endParaRPr lang="cs-CZ" sz="1500" b="1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87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aoblený obdélník 5"/>
          <p:cNvSpPr/>
          <p:nvPr/>
        </p:nvSpPr>
        <p:spPr>
          <a:xfrm>
            <a:off x="285750" y="188640"/>
            <a:ext cx="2702074" cy="35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000" b="1" dirty="0" smtClean="0">
                <a:solidFill>
                  <a:srgbClr val="FFFFFF"/>
                </a:solidFill>
              </a:rPr>
              <a:t>Obsah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50" y="780668"/>
            <a:ext cx="8424936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cs-CZ" sz="1500" b="1" dirty="0"/>
              <a:t>8</a:t>
            </a:r>
            <a:r>
              <a:rPr lang="cs-CZ" sz="1500" b="1" dirty="0" smtClean="0"/>
              <a:t>. Demografie </a:t>
            </a:r>
            <a:r>
              <a:rPr lang="cs-CZ" sz="1500" b="1" dirty="0"/>
              <a:t>respondentů</a:t>
            </a:r>
            <a:endParaRPr lang="en-US" sz="1500" b="1" dirty="0"/>
          </a:p>
          <a:p>
            <a:pPr marL="720000" lvl="1" indent="-360000">
              <a:spcBef>
                <a:spcPts val="1200"/>
              </a:spcBef>
              <a:defRPr/>
            </a:pPr>
            <a:r>
              <a:rPr lang="cs-CZ" sz="1500" b="1" dirty="0">
                <a:solidFill>
                  <a:srgbClr val="663300"/>
                </a:solidFill>
              </a:rPr>
              <a:t>8</a:t>
            </a:r>
            <a:r>
              <a:rPr lang="en-US" sz="1500" b="1" dirty="0" smtClean="0">
                <a:solidFill>
                  <a:srgbClr val="663300"/>
                </a:solidFill>
              </a:rPr>
              <a:t>.1 </a:t>
            </a:r>
            <a:r>
              <a:rPr lang="cs-CZ" sz="1500" b="1" dirty="0" smtClean="0">
                <a:solidFill>
                  <a:srgbClr val="663300"/>
                </a:solidFill>
              </a:rPr>
              <a:t>Pohlaví</a:t>
            </a:r>
            <a:endParaRPr lang="en-US" sz="1500" b="1" dirty="0" smtClean="0">
              <a:solidFill>
                <a:srgbClr val="663300"/>
              </a:solidFill>
            </a:endParaRPr>
          </a:p>
          <a:p>
            <a:pPr marL="720000" lvl="1" indent="-360000">
              <a:spcBef>
                <a:spcPts val="1200"/>
              </a:spcBef>
              <a:defRPr/>
            </a:pPr>
            <a:r>
              <a:rPr lang="cs-CZ" sz="1500" b="1" dirty="0">
                <a:solidFill>
                  <a:srgbClr val="663300"/>
                </a:solidFill>
              </a:rPr>
              <a:t>8</a:t>
            </a:r>
            <a:r>
              <a:rPr lang="en-US" sz="1500" b="1" dirty="0" smtClean="0">
                <a:solidFill>
                  <a:srgbClr val="663300"/>
                </a:solidFill>
              </a:rPr>
              <a:t>.2 </a:t>
            </a:r>
            <a:r>
              <a:rPr lang="cs-CZ" sz="1500" b="1" dirty="0" smtClean="0">
                <a:solidFill>
                  <a:srgbClr val="663300"/>
                </a:solidFill>
              </a:rPr>
              <a:t>Věk</a:t>
            </a:r>
            <a:endParaRPr lang="en-US" sz="1500" b="1" dirty="0" smtClean="0">
              <a:solidFill>
                <a:srgbClr val="663300"/>
              </a:solidFill>
            </a:endParaRPr>
          </a:p>
          <a:p>
            <a:pPr marL="720000" lvl="1" indent="-360000">
              <a:spcBef>
                <a:spcPts val="1200"/>
              </a:spcBef>
              <a:defRPr/>
            </a:pPr>
            <a:r>
              <a:rPr lang="cs-CZ" sz="1500" b="1" dirty="0">
                <a:solidFill>
                  <a:srgbClr val="663300"/>
                </a:solidFill>
              </a:rPr>
              <a:t>8</a:t>
            </a:r>
            <a:r>
              <a:rPr lang="en-US" sz="1500" b="1" dirty="0" smtClean="0">
                <a:solidFill>
                  <a:srgbClr val="663300"/>
                </a:solidFill>
              </a:rPr>
              <a:t>.3 </a:t>
            </a:r>
            <a:r>
              <a:rPr lang="cs-CZ" sz="1500" b="1" dirty="0" smtClean="0">
                <a:solidFill>
                  <a:srgbClr val="663300"/>
                </a:solidFill>
              </a:rPr>
              <a:t>Nejvyšší dosažené vzdělání</a:t>
            </a:r>
          </a:p>
          <a:p>
            <a:pPr marL="720000" lvl="1" indent="-360000">
              <a:spcBef>
                <a:spcPts val="1200"/>
              </a:spcBef>
              <a:defRPr/>
            </a:pPr>
            <a:r>
              <a:rPr lang="cs-CZ" sz="1500" b="1" dirty="0">
                <a:solidFill>
                  <a:srgbClr val="663300"/>
                </a:solidFill>
              </a:rPr>
              <a:t>8</a:t>
            </a:r>
            <a:r>
              <a:rPr lang="en-US" sz="1500" b="1" dirty="0" smtClean="0">
                <a:solidFill>
                  <a:srgbClr val="663300"/>
                </a:solidFill>
              </a:rPr>
              <a:t>.4 </a:t>
            </a:r>
            <a:r>
              <a:rPr lang="cs-CZ" sz="1500" b="1" dirty="0" smtClean="0">
                <a:solidFill>
                  <a:srgbClr val="663300"/>
                </a:solidFill>
              </a:rPr>
              <a:t>Čistý </a:t>
            </a:r>
            <a:r>
              <a:rPr lang="cs-CZ" sz="1500" b="1" dirty="0">
                <a:solidFill>
                  <a:srgbClr val="663300"/>
                </a:solidFill>
              </a:rPr>
              <a:t>měsíční příjem </a:t>
            </a:r>
            <a:r>
              <a:rPr lang="cs-CZ" sz="1500" b="1" dirty="0" smtClean="0">
                <a:solidFill>
                  <a:srgbClr val="663300"/>
                </a:solidFill>
              </a:rPr>
              <a:t>domácnosti</a:t>
            </a:r>
            <a:endParaRPr lang="en-US" sz="1500" b="1" dirty="0" smtClean="0">
              <a:solidFill>
                <a:srgbClr val="663300"/>
              </a:solidFill>
            </a:endParaRPr>
          </a:p>
          <a:p>
            <a:pPr marL="720000" lvl="1" indent="-360000">
              <a:spcBef>
                <a:spcPts val="1200"/>
              </a:spcBef>
              <a:defRPr/>
            </a:pPr>
            <a:r>
              <a:rPr lang="cs-CZ" sz="1500" b="1" dirty="0">
                <a:solidFill>
                  <a:srgbClr val="663300"/>
                </a:solidFill>
              </a:rPr>
              <a:t>8</a:t>
            </a:r>
            <a:r>
              <a:rPr lang="en-US" sz="1500" b="1" dirty="0" smtClean="0">
                <a:solidFill>
                  <a:srgbClr val="663300"/>
                </a:solidFill>
              </a:rPr>
              <a:t>.5 </a:t>
            </a:r>
            <a:r>
              <a:rPr lang="cs-CZ" sz="1500" b="1" dirty="0" smtClean="0">
                <a:solidFill>
                  <a:srgbClr val="663300"/>
                </a:solidFill>
              </a:rPr>
              <a:t>Zaměstnání</a:t>
            </a:r>
            <a:endParaRPr lang="en-US" sz="1500" b="1" dirty="0" smtClean="0">
              <a:solidFill>
                <a:srgbClr val="663300"/>
              </a:solidFill>
            </a:endParaRPr>
          </a:p>
          <a:p>
            <a:pPr marL="720000" lvl="1" indent="-360000">
              <a:spcBef>
                <a:spcPts val="1200"/>
              </a:spcBef>
              <a:defRPr/>
            </a:pPr>
            <a:r>
              <a:rPr lang="cs-CZ" sz="1500" b="1" dirty="0">
                <a:solidFill>
                  <a:srgbClr val="663300"/>
                </a:solidFill>
              </a:rPr>
              <a:t>8</a:t>
            </a:r>
            <a:r>
              <a:rPr lang="en-US" sz="1500" b="1" dirty="0" smtClean="0">
                <a:solidFill>
                  <a:srgbClr val="663300"/>
                </a:solidFill>
              </a:rPr>
              <a:t>.</a:t>
            </a:r>
            <a:r>
              <a:rPr lang="cs-CZ" sz="1500" b="1" dirty="0" smtClean="0">
                <a:solidFill>
                  <a:srgbClr val="663300"/>
                </a:solidFill>
              </a:rPr>
              <a:t>6</a:t>
            </a:r>
            <a:r>
              <a:rPr lang="en-US" sz="1500" b="1" dirty="0" smtClean="0">
                <a:solidFill>
                  <a:srgbClr val="663300"/>
                </a:solidFill>
              </a:rPr>
              <a:t> </a:t>
            </a:r>
            <a:r>
              <a:rPr lang="cs-CZ" sz="1500" b="1" dirty="0">
                <a:solidFill>
                  <a:srgbClr val="663300"/>
                </a:solidFill>
              </a:rPr>
              <a:t>Forma pobytu respondentů, kteří žijí v Praze 5</a:t>
            </a:r>
            <a:endParaRPr lang="en-US" sz="1500" b="1" dirty="0">
              <a:solidFill>
                <a:srgbClr val="663300"/>
              </a:solidFill>
            </a:endParaRPr>
          </a:p>
          <a:p>
            <a:pPr marL="720000" lvl="1" indent="-360000">
              <a:spcBef>
                <a:spcPts val="1200"/>
              </a:spcBef>
              <a:defRPr/>
            </a:pPr>
            <a:r>
              <a:rPr lang="cs-CZ" sz="1500" b="1" dirty="0" smtClean="0">
                <a:solidFill>
                  <a:srgbClr val="663300"/>
                </a:solidFill>
              </a:rPr>
              <a:t>8</a:t>
            </a:r>
            <a:r>
              <a:rPr lang="en-US" sz="1500" b="1" dirty="0" smtClean="0">
                <a:solidFill>
                  <a:srgbClr val="663300"/>
                </a:solidFill>
              </a:rPr>
              <a:t>.</a:t>
            </a:r>
            <a:r>
              <a:rPr lang="cs-CZ" sz="1500" b="1" dirty="0" smtClean="0">
                <a:solidFill>
                  <a:srgbClr val="663300"/>
                </a:solidFill>
              </a:rPr>
              <a:t>7</a:t>
            </a:r>
            <a:r>
              <a:rPr lang="en-US" sz="1500" b="1" dirty="0" smtClean="0">
                <a:solidFill>
                  <a:srgbClr val="663300"/>
                </a:solidFill>
              </a:rPr>
              <a:t> </a:t>
            </a:r>
            <a:r>
              <a:rPr lang="cs-CZ" sz="1500" b="1" dirty="0" smtClean="0">
                <a:solidFill>
                  <a:srgbClr val="663300"/>
                </a:solidFill>
              </a:rPr>
              <a:t>Počet </a:t>
            </a:r>
            <a:r>
              <a:rPr lang="cs-CZ" sz="1500" b="1" dirty="0">
                <a:solidFill>
                  <a:srgbClr val="663300"/>
                </a:solidFill>
              </a:rPr>
              <a:t>členů ve společné </a:t>
            </a:r>
            <a:r>
              <a:rPr lang="cs-CZ" sz="1500" b="1" dirty="0" smtClean="0">
                <a:solidFill>
                  <a:srgbClr val="663300"/>
                </a:solidFill>
              </a:rPr>
              <a:t>domácnosti</a:t>
            </a:r>
            <a:endParaRPr lang="en-US" sz="1500" b="1" dirty="0" smtClean="0">
              <a:solidFill>
                <a:srgbClr val="663300"/>
              </a:solidFill>
            </a:endParaRPr>
          </a:p>
          <a:p>
            <a:pPr marL="720000" lvl="1" indent="-360000">
              <a:spcBef>
                <a:spcPts val="1200"/>
              </a:spcBef>
              <a:defRPr/>
            </a:pPr>
            <a:r>
              <a:rPr lang="cs-CZ" sz="1500" b="1" dirty="0">
                <a:solidFill>
                  <a:srgbClr val="663300"/>
                </a:solidFill>
              </a:rPr>
              <a:t>8</a:t>
            </a:r>
            <a:r>
              <a:rPr lang="en-US" sz="1500" b="1" dirty="0" smtClean="0">
                <a:solidFill>
                  <a:srgbClr val="663300"/>
                </a:solidFill>
              </a:rPr>
              <a:t>.</a:t>
            </a:r>
            <a:r>
              <a:rPr lang="cs-CZ" sz="1500" b="1" dirty="0" smtClean="0">
                <a:solidFill>
                  <a:srgbClr val="663300"/>
                </a:solidFill>
              </a:rPr>
              <a:t>8</a:t>
            </a:r>
            <a:r>
              <a:rPr lang="en-US" sz="1500" b="1" dirty="0" smtClean="0">
                <a:solidFill>
                  <a:srgbClr val="663300"/>
                </a:solidFill>
              </a:rPr>
              <a:t> </a:t>
            </a:r>
            <a:r>
              <a:rPr lang="cs-CZ" sz="1500" b="1" dirty="0" smtClean="0">
                <a:solidFill>
                  <a:srgbClr val="663300"/>
                </a:solidFill>
              </a:rPr>
              <a:t>Počet </a:t>
            </a:r>
            <a:r>
              <a:rPr lang="cs-CZ" sz="1500" b="1" dirty="0">
                <a:solidFill>
                  <a:srgbClr val="663300"/>
                </a:solidFill>
              </a:rPr>
              <a:t>dětí do </a:t>
            </a:r>
            <a:r>
              <a:rPr lang="en-US" sz="1500" b="1" dirty="0">
                <a:solidFill>
                  <a:srgbClr val="663300"/>
                </a:solidFill>
              </a:rPr>
              <a:t>18</a:t>
            </a:r>
            <a:r>
              <a:rPr lang="cs-CZ" sz="1500" b="1" dirty="0">
                <a:solidFill>
                  <a:srgbClr val="663300"/>
                </a:solidFill>
              </a:rPr>
              <a:t>-ti</a:t>
            </a:r>
            <a:r>
              <a:rPr lang="en-US" sz="1500" b="1" dirty="0">
                <a:solidFill>
                  <a:srgbClr val="663300"/>
                </a:solidFill>
              </a:rPr>
              <a:t> </a:t>
            </a:r>
            <a:r>
              <a:rPr lang="cs-CZ" sz="1500" b="1" dirty="0">
                <a:solidFill>
                  <a:srgbClr val="663300"/>
                </a:solidFill>
              </a:rPr>
              <a:t>let ve společné </a:t>
            </a:r>
            <a:r>
              <a:rPr lang="cs-CZ" sz="1500" b="1" dirty="0" smtClean="0">
                <a:solidFill>
                  <a:srgbClr val="663300"/>
                </a:solidFill>
              </a:rPr>
              <a:t>domácnosti</a:t>
            </a:r>
            <a:endParaRPr lang="en-US" sz="1500" b="1" dirty="0" smtClean="0">
              <a:solidFill>
                <a:srgbClr val="663300"/>
              </a:solidFill>
            </a:endParaRPr>
          </a:p>
          <a:p>
            <a:pPr marL="720000" lvl="1" indent="-360000">
              <a:spcBef>
                <a:spcPts val="1200"/>
              </a:spcBef>
              <a:defRPr/>
            </a:pPr>
            <a:r>
              <a:rPr lang="cs-CZ" sz="1500" b="1" dirty="0" smtClean="0">
                <a:solidFill>
                  <a:srgbClr val="663300"/>
                </a:solidFill>
              </a:rPr>
              <a:t>8</a:t>
            </a:r>
            <a:r>
              <a:rPr lang="en-US" sz="1500" b="1" dirty="0" smtClean="0">
                <a:solidFill>
                  <a:srgbClr val="663300"/>
                </a:solidFill>
              </a:rPr>
              <a:t>.</a:t>
            </a:r>
            <a:r>
              <a:rPr lang="cs-CZ" sz="1500" b="1" dirty="0" smtClean="0">
                <a:solidFill>
                  <a:srgbClr val="663300"/>
                </a:solidFill>
              </a:rPr>
              <a:t>9</a:t>
            </a:r>
            <a:r>
              <a:rPr lang="en-US" sz="1500" b="1" dirty="0" smtClean="0">
                <a:solidFill>
                  <a:srgbClr val="663300"/>
                </a:solidFill>
              </a:rPr>
              <a:t> </a:t>
            </a:r>
            <a:r>
              <a:rPr lang="cs-CZ" sz="1500" b="1" dirty="0">
                <a:solidFill>
                  <a:srgbClr val="663300"/>
                </a:solidFill>
              </a:rPr>
              <a:t>Lokalita</a:t>
            </a:r>
            <a:endParaRPr lang="en-US" sz="1500" b="1" dirty="0">
              <a:solidFill>
                <a:srgbClr val="663300"/>
              </a:solidFill>
            </a:endParaRPr>
          </a:p>
          <a:p>
            <a:pPr marL="720000" lvl="1" indent="-360000">
              <a:spcBef>
                <a:spcPts val="1200"/>
              </a:spcBef>
              <a:defRPr/>
            </a:pPr>
            <a:r>
              <a:rPr lang="cs-CZ" sz="1500" b="1" dirty="0" smtClean="0">
                <a:solidFill>
                  <a:srgbClr val="663300"/>
                </a:solidFill>
              </a:rPr>
              <a:t>8</a:t>
            </a:r>
            <a:r>
              <a:rPr lang="en-US" sz="1500" b="1" dirty="0" smtClean="0">
                <a:solidFill>
                  <a:srgbClr val="663300"/>
                </a:solidFill>
              </a:rPr>
              <a:t>.1</a:t>
            </a:r>
            <a:r>
              <a:rPr lang="cs-CZ" sz="1500" b="1" dirty="0">
                <a:solidFill>
                  <a:srgbClr val="663300"/>
                </a:solidFill>
              </a:rPr>
              <a:t>0</a:t>
            </a:r>
            <a:r>
              <a:rPr lang="en-US" sz="1500" b="1" dirty="0" smtClean="0">
                <a:solidFill>
                  <a:srgbClr val="663300"/>
                </a:solidFill>
              </a:rPr>
              <a:t> </a:t>
            </a:r>
            <a:r>
              <a:rPr lang="cs-CZ" sz="1500" b="1" dirty="0">
                <a:solidFill>
                  <a:srgbClr val="663300"/>
                </a:solidFill>
              </a:rPr>
              <a:t>Běžně využívané dopravní prostředky během pracovního </a:t>
            </a:r>
            <a:r>
              <a:rPr lang="cs-CZ" sz="1500" b="1" dirty="0" smtClean="0">
                <a:solidFill>
                  <a:srgbClr val="663300"/>
                </a:solidFill>
              </a:rPr>
              <a:t>týdne</a:t>
            </a:r>
            <a:endParaRPr lang="cs-CZ" sz="1500" b="1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49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aoblený obdélník 5"/>
          <p:cNvSpPr/>
          <p:nvPr/>
        </p:nvSpPr>
        <p:spPr>
          <a:xfrm>
            <a:off x="285750" y="188640"/>
            <a:ext cx="2702074" cy="35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000" b="1" dirty="0" smtClean="0">
                <a:solidFill>
                  <a:srgbClr val="FFFFFF"/>
                </a:solidFill>
              </a:rPr>
              <a:t>1. Předmět výzkumu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50" y="764704"/>
            <a:ext cx="84249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1600" dirty="0" smtClean="0"/>
              <a:t>Tento výzkum veřejného mínění obyvatel Městské části Praha 5 se dotýkal následujících témat: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600" dirty="0" smtClean="0"/>
              <a:t>Hodnocení působení současné radnice Prahy 5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600" dirty="0" smtClean="0"/>
              <a:t>Zdroje informací o dění v městské části Praha 5 - měsíčník „Pětka pro vás“, internetová televize, znalost územního plánu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600" dirty="0" smtClean="0"/>
              <a:t>Podmínky pro život v Praze 5 – dostatek zázemí pro volnočasové aktivity, chybějící občanská vybavenost, náměty na zlepšení fungování radnice, kvalita životního prostředí v Praze 5 a dostatečné podmínky k rekreaci</a:t>
            </a:r>
            <a:r>
              <a:rPr lang="en-US" sz="1600" dirty="0" smtClean="0"/>
              <a:t>, n</a:t>
            </a:r>
            <a:r>
              <a:rPr lang="cs-CZ" sz="1600" dirty="0" smtClean="0"/>
              <a:t>ové využití „náplavky“ , </a:t>
            </a:r>
            <a:r>
              <a:rPr lang="pl-PL" sz="1600" dirty="0" smtClean="0"/>
              <a:t>spokojenost s úrovní MŠ a ZŠ, oslavy Vánoc v Praze 5 a postoj k možnému novoročnímu ohňostroji</a:t>
            </a:r>
            <a:endParaRPr lang="cs-CZ" sz="160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600" dirty="0" smtClean="0"/>
              <a:t>Postoj občanů k trhům na Andělu</a:t>
            </a:r>
            <a:r>
              <a:rPr lang="en-US" sz="1600" dirty="0" smtClean="0"/>
              <a:t> a </a:t>
            </a:r>
            <a:r>
              <a:rPr lang="cs-CZ" sz="1600" dirty="0" smtClean="0"/>
              <a:t>Barrandově</a:t>
            </a:r>
            <a:r>
              <a:rPr lang="en-US" sz="1600" dirty="0" smtClean="0"/>
              <a:t> </a:t>
            </a:r>
            <a:r>
              <a:rPr lang="cs-CZ" sz="1600" dirty="0" smtClean="0"/>
              <a:t>obecně a specificky k vánočním trhům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600" dirty="0" smtClean="0"/>
              <a:t>Zapojení občanů do veřejných aktivit </a:t>
            </a:r>
            <a:r>
              <a:rPr lang="cs-CZ" sz="1600" smtClean="0"/>
              <a:t>a fungování Prahy 5</a:t>
            </a:r>
            <a:endParaRPr lang="cs-CZ" sz="16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269404" y="4931183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1600" dirty="0" smtClean="0"/>
              <a:t>Účastníci projektu:</a:t>
            </a:r>
          </a:p>
          <a:p>
            <a:pPr>
              <a:lnSpc>
                <a:spcPct val="150000"/>
              </a:lnSpc>
            </a:pPr>
            <a:r>
              <a:rPr lang="cs-CZ" sz="1600" dirty="0" smtClean="0"/>
              <a:t>Zadavatel: Městská část Praha 5</a:t>
            </a:r>
          </a:p>
          <a:p>
            <a:pPr>
              <a:lnSpc>
                <a:spcPct val="150000"/>
              </a:lnSpc>
            </a:pPr>
            <a:r>
              <a:rPr lang="cs-CZ" sz="1600" dirty="0" smtClean="0"/>
              <a:t>Zhotovitel: </a:t>
            </a:r>
            <a:r>
              <a:rPr lang="en-US" sz="1600" dirty="0" err="1" smtClean="0"/>
              <a:t>Braulia</a:t>
            </a:r>
            <a:r>
              <a:rPr lang="en-US" sz="1600" dirty="0" smtClean="0"/>
              <a:t> Trade</a:t>
            </a:r>
            <a:r>
              <a:rPr lang="cs-CZ" sz="1600" dirty="0" smtClean="0"/>
              <a:t>, s.r.o.</a:t>
            </a:r>
          </a:p>
        </p:txBody>
      </p:sp>
    </p:spTree>
    <p:extLst>
      <p:ext uri="{BB962C8B-B14F-4D97-AF65-F5344CB8AC3E}">
        <p14:creationId xmlns:p14="http://schemas.microsoft.com/office/powerpoint/2010/main" val="128821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aoblený obdélník 5"/>
          <p:cNvSpPr/>
          <p:nvPr/>
        </p:nvSpPr>
        <p:spPr>
          <a:xfrm>
            <a:off x="285750" y="188640"/>
            <a:ext cx="2702074" cy="35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000" b="1" dirty="0" smtClean="0">
                <a:solidFill>
                  <a:srgbClr val="FFFFFF"/>
                </a:solidFill>
              </a:rPr>
              <a:t>2. Metodologie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50" y="677009"/>
            <a:ext cx="842493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1600" dirty="0" smtClean="0"/>
              <a:t>Definice respondenta: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600" dirty="0" smtClean="0"/>
              <a:t>osoba starší 18-ti let, která žije v Praze 5 a má zde trvalý či přechodný pobyt a nebo je bez úřední formy pobytu v Praze 5</a:t>
            </a:r>
          </a:p>
          <a:p>
            <a:pPr>
              <a:lnSpc>
                <a:spcPct val="150000"/>
              </a:lnSpc>
            </a:pPr>
            <a:endParaRPr lang="cs-CZ" sz="1600" dirty="0" smtClean="0"/>
          </a:p>
          <a:p>
            <a:pPr>
              <a:lnSpc>
                <a:spcPct val="150000"/>
              </a:lnSpc>
            </a:pPr>
            <a:r>
              <a:rPr lang="cs-CZ" sz="1600" dirty="0" smtClean="0"/>
              <a:t>Forma metodologie</a:t>
            </a:r>
            <a:r>
              <a:rPr lang="cs-CZ" sz="1600" dirty="0"/>
              <a:t>: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600" dirty="0"/>
              <a:t>osobní dotazování v </a:t>
            </a:r>
            <a:r>
              <a:rPr lang="cs-CZ" sz="1600" dirty="0" smtClean="0"/>
              <a:t>domácnostech </a:t>
            </a:r>
            <a:endParaRPr lang="cs-CZ" sz="1600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600" dirty="0"/>
              <a:t>délka dotazníku: 30 minut</a:t>
            </a:r>
          </a:p>
          <a:p>
            <a:pPr>
              <a:lnSpc>
                <a:spcPct val="150000"/>
              </a:lnSpc>
            </a:pPr>
            <a:endParaRPr lang="cs-CZ" sz="1600" dirty="0" smtClean="0"/>
          </a:p>
          <a:p>
            <a:pPr>
              <a:lnSpc>
                <a:spcPct val="150000"/>
              </a:lnSpc>
            </a:pPr>
            <a:r>
              <a:rPr lang="cs-CZ" sz="1600" dirty="0" smtClean="0"/>
              <a:t>Charakteristika vzorku: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600" dirty="0" smtClean="0"/>
              <a:t>Respondenti jsou zvoleni náhodným výběrem s přihlédnutím k demografické kvótě a žijí v poměrném zastoupení na </a:t>
            </a:r>
            <a:r>
              <a:rPr lang="cs-CZ" sz="1600" dirty="0" err="1" smtClean="0"/>
              <a:t>k.ú</a:t>
            </a:r>
            <a:r>
              <a:rPr lang="cs-CZ" sz="1600" dirty="0" smtClean="0"/>
              <a:t>. územích městské části Prahy 5 – Hlubočepy, Košíře, Motol, Radlice, Smíchov a části Břevnova, Jinonic a Malé Strany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600" dirty="0" smtClean="0"/>
              <a:t>Demografická kvóta vychází z údajů ČSU pro složení obyvatel Městské části Prahy 5 k 1.1.2011 z hlediska pohlaví a věku.</a:t>
            </a:r>
            <a:endParaRPr lang="cs-CZ" sz="1600" dirty="0" smtClean="0">
              <a:solidFill>
                <a:srgbClr val="FF0000"/>
              </a:solidFill>
            </a:endParaRPr>
          </a:p>
        </p:txBody>
      </p:sp>
      <p:pic>
        <p:nvPicPr>
          <p:cNvPr id="4" name="Picture 3" descr="C:\Users\jiri.cermak\Desktop\Picture1 -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132856"/>
            <a:ext cx="1948296" cy="143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2565584"/>
              </p:ext>
            </p:extLst>
          </p:nvPr>
        </p:nvGraphicFramePr>
        <p:xfrm>
          <a:off x="3972272" y="2351152"/>
          <a:ext cx="2183904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3784"/>
                <a:gridCol w="10801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Kolo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Počet respondentů</a:t>
                      </a:r>
                      <a:endParaRPr lang="en-US" sz="1200" dirty="0"/>
                    </a:p>
                  </a:txBody>
                  <a:tcPr anchor="ctr"/>
                </a:tc>
              </a:tr>
              <a:tr h="213112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12/2011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422</a:t>
                      </a:r>
                      <a:endParaRPr lang="en-US" sz="1200" dirty="0"/>
                    </a:p>
                  </a:txBody>
                  <a:tcPr anchor="ctr"/>
                </a:tc>
              </a:tr>
              <a:tr h="130304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06/2012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420</a:t>
                      </a:r>
                      <a:endParaRPr lang="en-US" sz="1200" dirty="0"/>
                    </a:p>
                  </a:txBody>
                  <a:tcPr anchor="ctr"/>
                </a:tc>
              </a:tr>
              <a:tr h="13030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12/2012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410</a:t>
                      </a:r>
                      <a:endParaRPr lang="en-US" sz="12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63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228600" y="5543654"/>
            <a:ext cx="870111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sz="1100" i="1" dirty="0">
                <a:solidFill>
                  <a:prstClr val="black"/>
                </a:solidFill>
              </a:rPr>
              <a:t>Q.1 Zajímáte se o komunální politiku v</a:t>
            </a:r>
            <a:r>
              <a:rPr lang="pt-BR" sz="1100" i="1" dirty="0" smtClean="0">
                <a:solidFill>
                  <a:prstClr val="black"/>
                </a:solidFill>
              </a:rPr>
              <a:t> Praze </a:t>
            </a:r>
            <a:r>
              <a:rPr lang="pt-BR" sz="1100" i="1" dirty="0">
                <a:solidFill>
                  <a:prstClr val="black"/>
                </a:solidFill>
              </a:rPr>
              <a:t>5?</a:t>
            </a:r>
            <a:endParaRPr lang="cs-CZ" sz="1100" i="1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445372" y="990979"/>
            <a:ext cx="1231084" cy="38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FF0000"/>
                </a:solidFill>
                <a:latin typeface="Calibri"/>
              </a:rPr>
              <a:t>N</a:t>
            </a:r>
            <a:r>
              <a:rPr lang="cs-CZ" sz="1200" baseline="-25000" dirty="0" smtClean="0">
                <a:solidFill>
                  <a:srgbClr val="FF0000"/>
                </a:solidFill>
                <a:latin typeface="Calibri"/>
              </a:rPr>
              <a:t>12/2012</a:t>
            </a:r>
            <a:r>
              <a:rPr lang="en-US" sz="1200" dirty="0" smtClean="0">
                <a:solidFill>
                  <a:srgbClr val="FF0000"/>
                </a:solidFill>
                <a:latin typeface="Calibri"/>
              </a:rPr>
              <a:t> = 410</a:t>
            </a:r>
            <a:endParaRPr lang="cs-CZ" sz="1200" dirty="0" smtClean="0">
              <a:solidFill>
                <a:srgbClr val="FF0000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800" dirty="0" smtClean="0">
                <a:solidFill>
                  <a:srgbClr val="FF0000"/>
                </a:solidFill>
                <a:latin typeface="Calibri"/>
              </a:rPr>
              <a:t>Všichni respondenti</a:t>
            </a:r>
            <a:endParaRPr lang="en-US" sz="800" dirty="0" smtClea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786190"/>
            <a:ext cx="7075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b="1" dirty="0" smtClean="0">
                <a:solidFill>
                  <a:srgbClr val="663300"/>
                </a:solidFill>
              </a:rPr>
              <a:t>3.1 Mají občané zájem o komunální politiku</a:t>
            </a:r>
            <a:r>
              <a:rPr lang="en-US" b="1" dirty="0" smtClean="0">
                <a:solidFill>
                  <a:srgbClr val="663300"/>
                </a:solidFill>
              </a:rPr>
              <a:t>?</a:t>
            </a:r>
            <a:endParaRPr lang="cs-CZ" b="1" dirty="0">
              <a:solidFill>
                <a:srgbClr val="663300"/>
              </a:solidFill>
            </a:endParaRPr>
          </a:p>
        </p:txBody>
      </p:sp>
      <p:sp>
        <p:nvSpPr>
          <p:cNvPr id="8" name="Zaoblený obdélník 5"/>
          <p:cNvSpPr/>
          <p:nvPr/>
        </p:nvSpPr>
        <p:spPr>
          <a:xfrm>
            <a:off x="285750" y="188640"/>
            <a:ext cx="8462714" cy="35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000" b="1" dirty="0" smtClean="0">
                <a:solidFill>
                  <a:srgbClr val="FFFFFF"/>
                </a:solidFill>
              </a:rPr>
              <a:t>3. Hodnocení </a:t>
            </a:r>
            <a:r>
              <a:rPr lang="cs-CZ" sz="2000" b="1" dirty="0">
                <a:solidFill>
                  <a:srgbClr val="FFFFFF"/>
                </a:solidFill>
              </a:rPr>
              <a:t>působení současné radnice Prahy 5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419872" y="1446737"/>
            <a:ext cx="1728192" cy="300033"/>
            <a:chOff x="1540674" y="1124744"/>
            <a:chExt cx="1428157" cy="432048"/>
          </a:xfrm>
        </p:grpSpPr>
        <p:sp>
          <p:nvSpPr>
            <p:cNvPr id="10" name="Right Arrow 9"/>
            <p:cNvSpPr/>
            <p:nvPr/>
          </p:nvSpPr>
          <p:spPr>
            <a:xfrm>
              <a:off x="2229226" y="1124744"/>
              <a:ext cx="739605" cy="432048"/>
            </a:xfrm>
            <a:prstGeom prst="rightArrow">
              <a:avLst>
                <a:gd name="adj1" fmla="val 62450"/>
                <a:gd name="adj2" fmla="val 50000"/>
              </a:avLst>
            </a:prstGeom>
            <a:gradFill flip="none" rotWithShape="1">
              <a:gsLst>
                <a:gs pos="0">
                  <a:srgbClr val="FF5050"/>
                </a:gs>
                <a:gs pos="100000">
                  <a:schemeClr val="bg1"/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1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1000" b="1" dirty="0" smtClean="0">
                  <a:solidFill>
                    <a:srgbClr val="000000"/>
                  </a:solidFill>
                </a:rPr>
                <a:t>Nezajímají</a:t>
              </a:r>
              <a:endParaRPr lang="en-US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11" name="Left Arrow 10"/>
            <p:cNvSpPr/>
            <p:nvPr/>
          </p:nvSpPr>
          <p:spPr>
            <a:xfrm>
              <a:off x="1540674" y="1124744"/>
              <a:ext cx="714079" cy="432048"/>
            </a:xfrm>
            <a:prstGeom prst="leftArrow">
              <a:avLst>
                <a:gd name="adj1" fmla="val 62450"/>
                <a:gd name="adj2" fmla="val 50000"/>
              </a:avLst>
            </a:prstGeom>
            <a:gradFill>
              <a:gsLst>
                <a:gs pos="100000">
                  <a:srgbClr val="92D050"/>
                </a:gs>
                <a:gs pos="0">
                  <a:schemeClr val="bg1"/>
                </a:gs>
              </a:gsLst>
              <a:lin ang="10800000" scaled="1"/>
            </a:gra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1000" b="1" dirty="0" smtClean="0">
                  <a:solidFill>
                    <a:srgbClr val="000000"/>
                  </a:solidFill>
                </a:rPr>
                <a:t>Zajímají</a:t>
              </a:r>
              <a:endParaRPr lang="en-US" sz="1000" b="1" dirty="0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22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1263744"/>
              </p:ext>
            </p:extLst>
          </p:nvPr>
        </p:nvGraphicFramePr>
        <p:xfrm>
          <a:off x="323528" y="2117413"/>
          <a:ext cx="7988299" cy="3419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8927663"/>
              </p:ext>
            </p:extLst>
          </p:nvPr>
        </p:nvGraphicFramePr>
        <p:xfrm>
          <a:off x="899592" y="1757606"/>
          <a:ext cx="6499448" cy="1095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2798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984710"/>
              </p:ext>
            </p:extLst>
          </p:nvPr>
        </p:nvGraphicFramePr>
        <p:xfrm>
          <a:off x="285750" y="2204862"/>
          <a:ext cx="8318698" cy="39868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9986"/>
                <a:gridCol w="6408712"/>
              </a:tblGrid>
              <a:tr h="6644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Arial"/>
                          <a:ea typeface="Times New Roman"/>
                        </a:rPr>
                        <a:t>Bezdomovectví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44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Arial"/>
                          <a:ea typeface="Times New Roman"/>
                        </a:rPr>
                        <a:t>Hazard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44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Arial"/>
                          <a:ea typeface="Times New Roman"/>
                        </a:rPr>
                        <a:t>Bezpečnost na ulicích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44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Arial"/>
                          <a:ea typeface="Times New Roman"/>
                        </a:rPr>
                        <a:t>Drogová scéna  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44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Arial"/>
                          <a:ea typeface="Times New Roman"/>
                        </a:rPr>
                        <a:t>Doprava a parkování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44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Arial"/>
                          <a:ea typeface="Times New Roman"/>
                        </a:rPr>
                        <a:t>Bytová politika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5" name="Chart 24"/>
          <p:cNvGraphicFramePr/>
          <p:nvPr>
            <p:extLst>
              <p:ext uri="{D42A27DB-BD31-4B8C-83A1-F6EECF244321}">
                <p14:modId xmlns:p14="http://schemas.microsoft.com/office/powerpoint/2010/main" val="3037020137"/>
              </p:ext>
            </p:extLst>
          </p:nvPr>
        </p:nvGraphicFramePr>
        <p:xfrm>
          <a:off x="4211960" y="764704"/>
          <a:ext cx="4717758" cy="5427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3" name="Chart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1434973"/>
              </p:ext>
            </p:extLst>
          </p:nvPr>
        </p:nvGraphicFramePr>
        <p:xfrm>
          <a:off x="717798" y="1134036"/>
          <a:ext cx="3670566" cy="51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228600" y="6191726"/>
            <a:ext cx="870111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sz="1100" i="1" dirty="0" smtClean="0">
                <a:solidFill>
                  <a:prstClr val="black"/>
                </a:solidFill>
              </a:rPr>
              <a:t>Q.3 </a:t>
            </a:r>
            <a:r>
              <a:rPr lang="pt-BR" sz="1100" i="1" dirty="0">
                <a:solidFill>
                  <a:prstClr val="black"/>
                </a:solidFill>
              </a:rPr>
              <a:t>Jak jste spokojen/a se současnými kroky radnice a policie při řešení následujících negativních jevů v Praze 5?</a:t>
            </a:r>
            <a:endParaRPr lang="cs-CZ" sz="1100" i="1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764704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b="1" dirty="0" smtClean="0">
                <a:solidFill>
                  <a:srgbClr val="663300"/>
                </a:solidFill>
              </a:rPr>
              <a:t>3.2 Spokojenost se současnými kroky radnice a policie při řešení negativních jevů v Praze 5</a:t>
            </a:r>
            <a:endParaRPr lang="cs-CZ" b="1" dirty="0">
              <a:solidFill>
                <a:srgbClr val="663300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2195736" y="1594796"/>
            <a:ext cx="2016224" cy="250028"/>
            <a:chOff x="1260130" y="1124744"/>
            <a:chExt cx="2062895" cy="432048"/>
          </a:xfrm>
        </p:grpSpPr>
        <p:sp>
          <p:nvSpPr>
            <p:cNvPr id="30" name="Right Arrow 29"/>
            <p:cNvSpPr/>
            <p:nvPr/>
          </p:nvSpPr>
          <p:spPr>
            <a:xfrm>
              <a:off x="2464406" y="1124744"/>
              <a:ext cx="858619" cy="432048"/>
            </a:xfrm>
            <a:prstGeom prst="rightArrow">
              <a:avLst>
                <a:gd name="adj1" fmla="val 62450"/>
                <a:gd name="adj2" fmla="val 50000"/>
              </a:avLst>
            </a:prstGeom>
            <a:gradFill flip="none" rotWithShape="1">
              <a:gsLst>
                <a:gs pos="0">
                  <a:srgbClr val="FF5050"/>
                </a:gs>
                <a:gs pos="100000">
                  <a:schemeClr val="bg1"/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1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900" b="1" dirty="0" smtClean="0">
                  <a:solidFill>
                    <a:srgbClr val="000000"/>
                  </a:solidFill>
                </a:rPr>
                <a:t>Nespokojen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  <p:sp>
          <p:nvSpPr>
            <p:cNvPr id="31" name="Left Arrow 30"/>
            <p:cNvSpPr/>
            <p:nvPr/>
          </p:nvSpPr>
          <p:spPr>
            <a:xfrm>
              <a:off x="1260130" y="1124744"/>
              <a:ext cx="714079" cy="432048"/>
            </a:xfrm>
            <a:prstGeom prst="leftArrow">
              <a:avLst>
                <a:gd name="adj1" fmla="val 62450"/>
                <a:gd name="adj2" fmla="val 50000"/>
              </a:avLst>
            </a:prstGeom>
            <a:gradFill>
              <a:gsLst>
                <a:gs pos="100000">
                  <a:srgbClr val="92D050"/>
                </a:gs>
                <a:gs pos="0">
                  <a:schemeClr val="bg1"/>
                </a:gs>
              </a:gsLst>
              <a:lin ang="10800000" scaled="1"/>
            </a:gra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900" b="1" dirty="0" smtClean="0">
                  <a:solidFill>
                    <a:srgbClr val="000000"/>
                  </a:solidFill>
                </a:rPr>
                <a:t>Spokojen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914702" y="1196753"/>
              <a:ext cx="654572" cy="28803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cs-CZ" sz="900" b="1" dirty="0" smtClean="0">
                  <a:solidFill>
                    <a:schemeClr val="tx1"/>
                  </a:solidFill>
                </a:rPr>
                <a:t>Ani </a:t>
              </a:r>
              <a:r>
                <a:rPr lang="en-US" sz="900" b="1" dirty="0" smtClean="0">
                  <a:solidFill>
                    <a:schemeClr val="tx1"/>
                  </a:solidFill>
                </a:rPr>
                <a:t>.. </a:t>
              </a:r>
              <a:r>
                <a:rPr lang="cs-CZ" sz="900" b="1" dirty="0" smtClean="0">
                  <a:solidFill>
                    <a:schemeClr val="tx1"/>
                  </a:solidFill>
                </a:rPr>
                <a:t>Ani</a:t>
              </a:r>
              <a:r>
                <a:rPr lang="en-US" sz="900" b="1" dirty="0" smtClean="0">
                  <a:solidFill>
                    <a:schemeClr val="tx1"/>
                  </a:solidFill>
                </a:rPr>
                <a:t> ..</a:t>
              </a:r>
              <a:endParaRPr lang="en-US" sz="9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Zaoblený obdélník 5"/>
          <p:cNvSpPr/>
          <p:nvPr/>
        </p:nvSpPr>
        <p:spPr>
          <a:xfrm>
            <a:off x="285750" y="188640"/>
            <a:ext cx="8462714" cy="35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000" b="1" dirty="0" smtClean="0">
                <a:solidFill>
                  <a:srgbClr val="FFFFFF"/>
                </a:solidFill>
              </a:rPr>
              <a:t>3. Hodnocení </a:t>
            </a:r>
            <a:r>
              <a:rPr lang="cs-CZ" sz="2000" b="1" dirty="0">
                <a:solidFill>
                  <a:srgbClr val="FFFFFF"/>
                </a:solidFill>
              </a:rPr>
              <a:t>působení současné radnice Prahy 5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157454" y="1134036"/>
            <a:ext cx="1231084" cy="38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FF0000"/>
                </a:solidFill>
              </a:rPr>
              <a:t>N</a:t>
            </a:r>
            <a:r>
              <a:rPr lang="cs-CZ" sz="1200" baseline="-25000" dirty="0" smtClean="0">
                <a:solidFill>
                  <a:srgbClr val="FF0000"/>
                </a:solidFill>
              </a:rPr>
              <a:t>12/2012 </a:t>
            </a:r>
            <a:r>
              <a:rPr lang="en-US" sz="1200" dirty="0" smtClean="0">
                <a:solidFill>
                  <a:srgbClr val="FF0000"/>
                </a:solidFill>
                <a:latin typeface="Calibri"/>
              </a:rPr>
              <a:t>= 410</a:t>
            </a:r>
            <a:endParaRPr lang="cs-CZ" sz="1200" dirty="0" smtClean="0">
              <a:solidFill>
                <a:srgbClr val="FF0000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800" dirty="0" smtClean="0">
                <a:solidFill>
                  <a:srgbClr val="FF0000"/>
                </a:solidFill>
                <a:latin typeface="Calibri"/>
              </a:rPr>
              <a:t>Všichni respondenti</a:t>
            </a:r>
            <a:endParaRPr lang="en-US" sz="800" dirty="0" smtClea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88024" y="1664653"/>
            <a:ext cx="2067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u="sng" dirty="0" smtClean="0">
                <a:solidFill>
                  <a:srgbClr val="0070C0"/>
                </a:solidFill>
              </a:rPr>
              <a:t>Pouze kolo 12/2012</a:t>
            </a:r>
            <a:endParaRPr lang="en-US" sz="12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27584" y="4509120"/>
            <a:ext cx="1067673" cy="151216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2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3167898"/>
              </p:ext>
            </p:extLst>
          </p:nvPr>
        </p:nvGraphicFramePr>
        <p:xfrm>
          <a:off x="4355975" y="1307733"/>
          <a:ext cx="4760417" cy="2146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5465180"/>
              </p:ext>
            </p:extLst>
          </p:nvPr>
        </p:nvGraphicFramePr>
        <p:xfrm>
          <a:off x="426105" y="4304417"/>
          <a:ext cx="3514640" cy="1720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588640" y="6119718"/>
            <a:ext cx="29752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sz="1100" i="1" dirty="0" smtClean="0">
                <a:solidFill>
                  <a:prstClr val="black"/>
                </a:solidFill>
              </a:rPr>
              <a:t>Q.4a </a:t>
            </a:r>
            <a:r>
              <a:rPr lang="pt-BR" sz="1100" i="1" dirty="0">
                <a:solidFill>
                  <a:prstClr val="black"/>
                </a:solidFill>
              </a:rPr>
              <a:t>Znáte tento měsíčník „Pětka pro vás“?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528" y="3697287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400" b="1" u="sng" dirty="0" smtClean="0">
                <a:solidFill>
                  <a:srgbClr val="663300"/>
                </a:solidFill>
              </a:rPr>
              <a:t>Znají</a:t>
            </a:r>
            <a:r>
              <a:rPr lang="cs-CZ" sz="1400" b="1" dirty="0" smtClean="0">
                <a:solidFill>
                  <a:srgbClr val="663300"/>
                </a:solidFill>
              </a:rPr>
              <a:t> </a:t>
            </a:r>
            <a:r>
              <a:rPr lang="cs-CZ" sz="1400" b="1" dirty="0">
                <a:solidFill>
                  <a:srgbClr val="663300"/>
                </a:solidFill>
              </a:rPr>
              <a:t>občané </a:t>
            </a:r>
            <a:r>
              <a:rPr lang="cs-CZ" sz="1400" b="1" dirty="0" smtClean="0">
                <a:solidFill>
                  <a:srgbClr val="663300"/>
                </a:solidFill>
              </a:rPr>
              <a:t>tento měsíčník?</a:t>
            </a:r>
            <a:endParaRPr lang="cs-CZ" sz="1400" b="1" dirty="0">
              <a:solidFill>
                <a:srgbClr val="6633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19872" y="3757753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Pokud ANO, ….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4499992" y="867489"/>
            <a:ext cx="3087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400" b="1" u="sng" dirty="0" smtClean="0">
                <a:solidFill>
                  <a:srgbClr val="663300"/>
                </a:solidFill>
              </a:rPr>
              <a:t>Čtou</a:t>
            </a:r>
            <a:r>
              <a:rPr lang="cs-CZ" sz="1400" b="1" dirty="0" smtClean="0">
                <a:solidFill>
                  <a:srgbClr val="663300"/>
                </a:solidFill>
              </a:rPr>
              <a:t> občané tento měsíčník?</a:t>
            </a:r>
            <a:endParaRPr lang="cs-CZ" sz="1400" b="1" dirty="0">
              <a:solidFill>
                <a:srgbClr val="663300"/>
              </a:solidFill>
            </a:endParaRPr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4932040" y="3383414"/>
            <a:ext cx="29752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sz="1100" i="1" dirty="0" smtClean="0">
                <a:solidFill>
                  <a:prstClr val="black"/>
                </a:solidFill>
              </a:rPr>
              <a:t>Q.4b </a:t>
            </a:r>
            <a:r>
              <a:rPr lang="pt-BR" sz="1100" i="1" dirty="0">
                <a:solidFill>
                  <a:prstClr val="black"/>
                </a:solidFill>
              </a:rPr>
              <a:t>Čtete tento měsíčník „Pětka pro vás“?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72000" y="4057327"/>
            <a:ext cx="4355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400" b="1" dirty="0" smtClean="0">
                <a:solidFill>
                  <a:srgbClr val="663300"/>
                </a:solidFill>
              </a:rPr>
              <a:t>Sledují občané tento měsíčník na </a:t>
            </a:r>
            <a:r>
              <a:rPr lang="cs-CZ" sz="1400" b="1" u="sng" dirty="0" smtClean="0">
                <a:solidFill>
                  <a:srgbClr val="663300"/>
                </a:solidFill>
              </a:rPr>
              <a:t>internetu</a:t>
            </a:r>
            <a:r>
              <a:rPr lang="cs-CZ" sz="1400" b="1" dirty="0" smtClean="0">
                <a:solidFill>
                  <a:srgbClr val="663300"/>
                </a:solidFill>
              </a:rPr>
              <a:t>?  </a:t>
            </a:r>
            <a:endParaRPr lang="cs-CZ" sz="1400" b="1" dirty="0">
              <a:solidFill>
                <a:srgbClr val="663300"/>
              </a:solidFill>
            </a:endParaRP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5004048" y="6021288"/>
            <a:ext cx="366447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sz="1100" i="1" dirty="0" smtClean="0">
                <a:solidFill>
                  <a:prstClr val="black"/>
                </a:solidFill>
              </a:rPr>
              <a:t>Q.4c </a:t>
            </a:r>
            <a:r>
              <a:rPr lang="pt-BR" sz="1100" i="1" dirty="0">
                <a:solidFill>
                  <a:prstClr val="black"/>
                </a:solidFill>
              </a:rPr>
              <a:t>Sledujete tento měsíčník „Pětka pro vás“ také na internetu? Jeho adresa je www.ipetka.cz.</a:t>
            </a:r>
          </a:p>
        </p:txBody>
      </p:sp>
      <p:sp>
        <p:nvSpPr>
          <p:cNvPr id="28" name="Right Arrow 27"/>
          <p:cNvSpPr/>
          <p:nvPr/>
        </p:nvSpPr>
        <p:spPr>
          <a:xfrm>
            <a:off x="3563888" y="4019802"/>
            <a:ext cx="692577" cy="201286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7709258" y="1052736"/>
            <a:ext cx="1231084" cy="50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FF0000"/>
                </a:solidFill>
              </a:rPr>
              <a:t>N</a:t>
            </a:r>
            <a:r>
              <a:rPr lang="cs-CZ" sz="1200" baseline="-25000" dirty="0" smtClean="0">
                <a:solidFill>
                  <a:srgbClr val="FF0000"/>
                </a:solidFill>
              </a:rPr>
              <a:t>12/2012 </a:t>
            </a:r>
            <a:r>
              <a:rPr lang="en-US" sz="1200" dirty="0">
                <a:solidFill>
                  <a:srgbClr val="FF0000"/>
                </a:solidFill>
              </a:rPr>
              <a:t>= </a:t>
            </a:r>
            <a:r>
              <a:rPr lang="en-US" sz="1200" dirty="0" smtClean="0">
                <a:solidFill>
                  <a:srgbClr val="FF0000"/>
                </a:solidFill>
              </a:rPr>
              <a:t>377</a:t>
            </a:r>
            <a:endParaRPr lang="cs-CZ" sz="1200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800" dirty="0" smtClean="0">
                <a:solidFill>
                  <a:srgbClr val="FF0000"/>
                </a:solidFill>
                <a:latin typeface="Calibri"/>
              </a:rPr>
              <a:t>Respondenti, kteří znají měsíčník</a:t>
            </a:r>
            <a:endParaRPr lang="en-US" sz="800" dirty="0" smtClea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7900192" y="4382834"/>
            <a:ext cx="1216201" cy="50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FF0000"/>
                </a:solidFill>
              </a:rPr>
              <a:t>N</a:t>
            </a:r>
            <a:r>
              <a:rPr lang="cs-CZ" sz="1200" baseline="-25000" dirty="0" smtClean="0">
                <a:solidFill>
                  <a:srgbClr val="FF0000"/>
                </a:solidFill>
              </a:rPr>
              <a:t>12/2012 </a:t>
            </a:r>
            <a:r>
              <a:rPr lang="en-US" sz="1200" dirty="0">
                <a:solidFill>
                  <a:srgbClr val="FF0000"/>
                </a:solidFill>
              </a:rPr>
              <a:t>= </a:t>
            </a:r>
            <a:r>
              <a:rPr lang="en-US" sz="1200" dirty="0" smtClean="0">
                <a:solidFill>
                  <a:srgbClr val="FF0000"/>
                </a:solidFill>
              </a:rPr>
              <a:t>377</a:t>
            </a:r>
            <a:endParaRPr lang="cs-CZ" sz="1200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800" dirty="0" smtClean="0">
                <a:solidFill>
                  <a:srgbClr val="FF0000"/>
                </a:solidFill>
                <a:latin typeface="Calibri"/>
              </a:rPr>
              <a:t>Respondenti, kteří znají měsíčník</a:t>
            </a:r>
            <a:endParaRPr lang="en-US" sz="800" dirty="0" smtClean="0">
              <a:solidFill>
                <a:srgbClr val="FF0000"/>
              </a:solidFill>
              <a:latin typeface="Calibri"/>
            </a:endParaRPr>
          </a:p>
        </p:txBody>
      </p:sp>
      <p:graphicFrame>
        <p:nvGraphicFramePr>
          <p:cNvPr id="31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3600045"/>
              </p:ext>
            </p:extLst>
          </p:nvPr>
        </p:nvGraphicFramePr>
        <p:xfrm>
          <a:off x="4708028" y="4509120"/>
          <a:ext cx="3423272" cy="1425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4" name="Zaoblený obdélník 5"/>
          <p:cNvSpPr/>
          <p:nvPr/>
        </p:nvSpPr>
        <p:spPr>
          <a:xfrm>
            <a:off x="285750" y="188640"/>
            <a:ext cx="5438378" cy="35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000" b="1" dirty="0" smtClean="0">
                <a:solidFill>
                  <a:srgbClr val="FFFFFF"/>
                </a:solidFill>
              </a:rPr>
              <a:t>4. Zdroje </a:t>
            </a:r>
            <a:r>
              <a:rPr lang="cs-CZ" sz="2000" b="1" dirty="0">
                <a:solidFill>
                  <a:srgbClr val="FFFFFF"/>
                </a:solidFill>
              </a:rPr>
              <a:t>informací o dění v městské části Praha 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3528" y="764704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b="1" dirty="0" smtClean="0">
                <a:solidFill>
                  <a:srgbClr val="663300"/>
                </a:solidFill>
              </a:rPr>
              <a:t>4.1 Měsíčník „</a:t>
            </a:r>
            <a:r>
              <a:rPr lang="cs-CZ" b="1" dirty="0">
                <a:solidFill>
                  <a:srgbClr val="663300"/>
                </a:solidFill>
              </a:rPr>
              <a:t>Pětka pro vás</a:t>
            </a:r>
            <a:r>
              <a:rPr lang="cs-CZ" b="1" dirty="0" smtClean="0">
                <a:solidFill>
                  <a:srgbClr val="663300"/>
                </a:solidFill>
              </a:rPr>
              <a:t>“  </a:t>
            </a:r>
            <a:endParaRPr lang="cs-CZ" b="1" dirty="0">
              <a:solidFill>
                <a:srgbClr val="663300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 rot="18563017">
            <a:off x="3515112" y="3314566"/>
            <a:ext cx="692577" cy="201286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411760" y="4005064"/>
            <a:ext cx="1231084" cy="38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FF0000"/>
                </a:solidFill>
              </a:rPr>
              <a:t>N</a:t>
            </a:r>
            <a:r>
              <a:rPr lang="cs-CZ" sz="1200" baseline="-25000" dirty="0" smtClean="0">
                <a:solidFill>
                  <a:srgbClr val="FF0000"/>
                </a:solidFill>
              </a:rPr>
              <a:t>12/2012 </a:t>
            </a:r>
            <a:r>
              <a:rPr lang="en-US" sz="1200" dirty="0" smtClean="0">
                <a:solidFill>
                  <a:srgbClr val="FF0000"/>
                </a:solidFill>
                <a:latin typeface="Calibri"/>
              </a:rPr>
              <a:t>= 410</a:t>
            </a:r>
            <a:endParaRPr lang="cs-CZ" sz="1200" dirty="0" smtClean="0">
              <a:solidFill>
                <a:srgbClr val="FF0000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800" dirty="0" smtClean="0">
                <a:solidFill>
                  <a:srgbClr val="FF0000"/>
                </a:solidFill>
                <a:latin typeface="Calibri"/>
              </a:rPr>
              <a:t>Všichni respondenti</a:t>
            </a:r>
            <a:endParaRPr lang="en-US" sz="800" dirty="0" smtClean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1026" name="Picture 2" descr="C:\Users\Jiri\Desktop\2013-01-04_04585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114" y="1206558"/>
            <a:ext cx="1562950" cy="220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20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95&quot;/&gt;&lt;/object&gt;&lt;object type=&quot;3&quot; unique_id=&quot;17244&quot;&gt;&lt;property id=&quot;20148&quot; value=&quot;5&quot;/&gt;&lt;property id=&quot;20300&quot; value=&quot;Slide 28&quot;/&gt;&lt;property id=&quot;20307&quot; value=&quot;336&quot;/&gt;&lt;/object&gt;&lt;object type=&quot;3&quot; unique_id=&quot;38569&quot;&gt;&lt;property id=&quot;20148&quot; value=&quot;5&quot;/&gt;&lt;property id=&quot;20300&quot; value=&quot;Slide 2&quot;/&gt;&lt;property id=&quot;20307&quot; value=&quot;379&quot;/&gt;&lt;/object&gt;&lt;object type=&quot;3&quot; unique_id=&quot;38675&quot;&gt;&lt;property id=&quot;20148&quot; value=&quot;5&quot;/&gt;&lt;property id=&quot;20300&quot; value=&quot;Slide 6&quot;/&gt;&lt;property id=&quot;20307&quot; value=&quot;380&quot;/&gt;&lt;/object&gt;&lt;object type=&quot;3&quot; unique_id=&quot;39408&quot;&gt;&lt;property id=&quot;20148&quot; value=&quot;5&quot;/&gt;&lt;property id=&quot;20300&quot; value=&quot;Slide 7&quot;/&gt;&lt;property id=&quot;20307&quot; value=&quot;381&quot;/&gt;&lt;/object&gt;&lt;object type=&quot;3&quot; unique_id=&quot;40286&quot;&gt;&lt;property id=&quot;20148&quot; value=&quot;5&quot;/&gt;&lt;property id=&quot;20300&quot; value=&quot;Slide 8&quot;/&gt;&lt;property id=&quot;20307&quot; value=&quot;385&quot;/&gt;&lt;/object&gt;&lt;object type=&quot;3&quot; unique_id=&quot;40512&quot;&gt;&lt;property id=&quot;20148&quot; value=&quot;5&quot;/&gt;&lt;property id=&quot;20300&quot; value=&quot;Slide 9&quot;/&gt;&lt;property id=&quot;20307&quot; value=&quot;387&quot;/&gt;&lt;/object&gt;&lt;object type=&quot;3&quot; unique_id=&quot;40877&quot;&gt;&lt;property id=&quot;20148&quot; value=&quot;5&quot;/&gt;&lt;property id=&quot;20300&quot; value=&quot;Slide 10&quot;/&gt;&lt;property id=&quot;20307&quot; value=&quot;388&quot;/&gt;&lt;/object&gt;&lt;object type=&quot;3&quot; unique_id=&quot;40959&quot;&gt;&lt;property id=&quot;20148&quot; value=&quot;5&quot;/&gt;&lt;property id=&quot;20300&quot; value=&quot;Slide 20&quot;/&gt;&lt;property id=&quot;20307&quot; value=&quot;389&quot;/&gt;&lt;/object&gt;&lt;object type=&quot;3&quot; unique_id=&quot;41863&quot;&gt;&lt;property id=&quot;20148&quot; value=&quot;5&quot;/&gt;&lt;property id=&quot;20300&quot; value=&quot;Slide 12&quot;/&gt;&lt;property id=&quot;20307&quot; value=&quot;393&quot;/&gt;&lt;/object&gt;&lt;object type=&quot;3&quot; unique_id=&quot;42291&quot;&gt;&lt;property id=&quot;20148&quot; value=&quot;5&quot;/&gt;&lt;property id=&quot;20300&quot; value=&quot;Slide 13&quot;/&gt;&lt;property id=&quot;20307&quot; value=&quot;395&quot;/&gt;&lt;/object&gt;&lt;object type=&quot;3&quot; unique_id=&quot;42292&quot;&gt;&lt;property id=&quot;20148&quot; value=&quot;5&quot;/&gt;&lt;property id=&quot;20300&quot; value=&quot;Slide 14&quot;/&gt;&lt;property id=&quot;20307&quot; value=&quot;396&quot;/&gt;&lt;/object&gt;&lt;object type=&quot;3&quot; unique_id=&quot;42602&quot;&gt;&lt;property id=&quot;20148&quot; value=&quot;5&quot;/&gt;&lt;property id=&quot;20300&quot; value=&quot;Slide 15&quot;/&gt;&lt;property id=&quot;20307&quot; value=&quot;397&quot;/&gt;&lt;/object&gt;&lt;object type=&quot;3&quot; unique_id=&quot;42638&quot;&gt;&lt;property id=&quot;20148&quot; value=&quot;5&quot;/&gt;&lt;property id=&quot;20300&quot; value=&quot;Slide 16&quot;/&gt;&lt;property id=&quot;20307&quot; value=&quot;398&quot;/&gt;&lt;/object&gt;&lt;object type=&quot;3&quot; unique_id=&quot;42855&quot;&gt;&lt;property id=&quot;20148&quot; value=&quot;5&quot;/&gt;&lt;property id=&quot;20300&quot; value=&quot;Slide 18&quot;/&gt;&lt;property id=&quot;20307&quot; value=&quot;399&quot;/&gt;&lt;/object&gt;&lt;object type=&quot;3&quot; unique_id=&quot;42967&quot;&gt;&lt;property id=&quot;20148&quot; value=&quot;5&quot;/&gt;&lt;property id=&quot;20300&quot; value=&quot;Slide 22&quot;/&gt;&lt;property id=&quot;20307&quot; value=&quot;400&quot;/&gt;&lt;/object&gt;&lt;object type=&quot;3&quot; unique_id=&quot;43158&quot;&gt;&lt;property id=&quot;20148&quot; value=&quot;5&quot;/&gt;&lt;property id=&quot;20300&quot; value=&quot;Slide 23&quot;/&gt;&lt;property id=&quot;20307&quot; value=&quot;401&quot;/&gt;&lt;/object&gt;&lt;object type=&quot;3&quot; unique_id=&quot;43549&quot;&gt;&lt;property id=&quot;20148&quot; value=&quot;5&quot;/&gt;&lt;property id=&quot;20300&quot; value=&quot;Slide 25&quot;/&gt;&lt;property id=&quot;20307&quot; value=&quot;402&quot;/&gt;&lt;/object&gt;&lt;object type=&quot;3&quot; unique_id=&quot;44728&quot;&gt;&lt;property id=&quot;20148&quot; value=&quot;5&quot;/&gt;&lt;property id=&quot;20300&quot; value=&quot;Slide 26&quot;/&gt;&lt;property id=&quot;20307&quot; value=&quot;407&quot;/&gt;&lt;/object&gt;&lt;object type=&quot;3&quot; unique_id=&quot;45135&quot;&gt;&lt;property id=&quot;20148&quot; value=&quot;5&quot;/&gt;&lt;property id=&quot;20300&quot; value=&quot;Slide 5&quot;/&gt;&lt;property id=&quot;20307&quot; value=&quot;409&quot;/&gt;&lt;/object&gt;&lt;object type=&quot;3&quot; unique_id=&quot;45584&quot;&gt;&lt;property id=&quot;20148&quot; value=&quot;5&quot;/&gt;&lt;property id=&quot;20300&quot; value=&quot;Slide 4&quot;/&gt;&lt;property id=&quot;20307&quot; value=&quot;410&quot;/&gt;&lt;/object&gt;&lt;object type=&quot;3&quot; unique_id=&quot;45750&quot;&gt;&lt;property id=&quot;20148&quot; value=&quot;5&quot;/&gt;&lt;property id=&quot;20300&quot; value=&quot;Slide 3&quot;/&gt;&lt;property id=&quot;20307&quot; value=&quot;411&quot;/&gt;&lt;/object&gt;&lt;object type=&quot;3&quot; unique_id=&quot;47695&quot;&gt;&lt;property id=&quot;20148&quot; value=&quot;5&quot;/&gt;&lt;property id=&quot;20300&quot; value=&quot;Slide 21&quot;/&gt;&lt;property id=&quot;20307&quot; value=&quot;413&quot;/&gt;&lt;/object&gt;&lt;object type=&quot;3&quot; unique_id=&quot;60616&quot;&gt;&lt;property id=&quot;20148&quot; value=&quot;5&quot;/&gt;&lt;property id=&quot;20300&quot; value=&quot;Slide 17&quot;/&gt;&lt;property id=&quot;20307&quot; value=&quot;414&quot;/&gt;&lt;/object&gt;&lt;object type=&quot;3&quot; unique_id=&quot;60619&quot;&gt;&lt;property id=&quot;20148&quot; value=&quot;5&quot;/&gt;&lt;property id=&quot;20300&quot; value=&quot;Slide 27&quot;/&gt;&lt;property id=&quot;20307&quot; value=&quot;415&quot;/&gt;&lt;/object&gt;&lt;object type=&quot;3&quot; unique_id=&quot;61625&quot;&gt;&lt;property id=&quot;20148&quot; value=&quot;5&quot;/&gt;&lt;property id=&quot;20300&quot; value=&quot;Slide 11&quot;/&gt;&lt;property id=&quot;20307&quot; value=&quot;419&quot;/&gt;&lt;/object&gt;&lt;object type=&quot;3&quot; unique_id=&quot;65646&quot;&gt;&lt;property id=&quot;20148&quot; value=&quot;5&quot;/&gt;&lt;property id=&quot;20300&quot; value=&quot;Slide 24&quot;/&gt;&lt;property id=&quot;20307&quot; value=&quot;421&quot;/&gt;&lt;/object&gt;&lt;object type=&quot;3&quot; unique_id=&quot;67612&quot;&gt;&lt;property id=&quot;20148&quot; value=&quot;5&quot;/&gt;&lt;property id=&quot;20300&quot; value=&quot;Slide 19&quot;/&gt;&lt;property id=&quot;20307&quot; value=&quot;42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2593</Words>
  <Application>Microsoft Office PowerPoint</Application>
  <PresentationFormat>On-screen Show (4:3)</PresentationFormat>
  <Paragraphs>500</Paragraphs>
  <Slides>28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dcterms:created xsi:type="dcterms:W3CDTF">2011-09-30T10:28:08Z</dcterms:created>
  <dcterms:modified xsi:type="dcterms:W3CDTF">2013-01-15T09:06:32Z</dcterms:modified>
</cp:coreProperties>
</file>